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4"/>
  </p:sldMasterIdLst>
  <p:notesMasterIdLst>
    <p:notesMasterId r:id="rId31"/>
  </p:notesMasterIdLst>
  <p:sldIdLst>
    <p:sldId id="256" r:id="rId5"/>
    <p:sldId id="257" r:id="rId6"/>
    <p:sldId id="258" r:id="rId7"/>
    <p:sldId id="261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1" r:id="rId18"/>
    <p:sldId id="269" r:id="rId19"/>
    <p:sldId id="270" r:id="rId20"/>
    <p:sldId id="271" r:id="rId21"/>
    <p:sldId id="272" r:id="rId22"/>
    <p:sldId id="273" r:id="rId23"/>
    <p:sldId id="274" r:id="rId24"/>
    <p:sldId id="280" r:id="rId25"/>
    <p:sldId id="275" r:id="rId26"/>
    <p:sldId id="276" r:id="rId27"/>
    <p:sldId id="277" r:id="rId28"/>
    <p:sldId id="278" r:id="rId29"/>
    <p:sldId id="279" r:id="rId30"/>
  </p:sldIdLst>
  <p:sldSz cx="12192000" cy="6858000"/>
  <p:notesSz cx="6858000" cy="1219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5135D4-108F-9E5A-1A0B-EB26BEBE1CA1}" v="5" dt="2025-12-01T06:54:20.180"/>
    <p1510:client id="{846F84B6-3C4B-559E-4A3C-1FD42BE8EDF5}" v="2" dt="2025-12-01T22:13:28.629"/>
    <p1510:client id="{8AEB7FFB-F3C9-94CB-0471-E6DE0D70F145}" v="23" dt="2025-12-01T21:36:15.088"/>
    <p1510:client id="{95CE21C0-D50A-9C77-DEC0-5B42557FBEA0}" v="74" dt="2025-12-01T22:12:01.364"/>
    <p1510:client id="{C1349311-67CD-28AD-CA34-F8772E79DC74}" v="98" dt="2025-12-01T22:05:33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uhari, Yassine" userId="S::touy27@uqo.ca::c58c9ee1-6404-4f92-9cef-a490ca3431c9" providerId="AD" clId="Web-{8AEB7FFB-F3C9-94CB-0471-E6DE0D70F145}"/>
    <pc:docChg chg="modSld">
      <pc:chgData name="Touhari, Yassine" userId="S::touy27@uqo.ca::c58c9ee1-6404-4f92-9cef-a490ca3431c9" providerId="AD" clId="Web-{8AEB7FFB-F3C9-94CB-0471-E6DE0D70F145}" dt="2025-12-01T21:36:15.088" v="19" actId="1076"/>
      <pc:docMkLst>
        <pc:docMk/>
      </pc:docMkLst>
      <pc:sldChg chg="addSp delSp modSp">
        <pc:chgData name="Touhari, Yassine" userId="S::touy27@uqo.ca::c58c9ee1-6404-4f92-9cef-a490ca3431c9" providerId="AD" clId="Web-{8AEB7FFB-F3C9-94CB-0471-E6DE0D70F145}" dt="2025-12-01T21:36:15.088" v="19" actId="1076"/>
        <pc:sldMkLst>
          <pc:docMk/>
          <pc:sldMk cId="0" sldId="267"/>
        </pc:sldMkLst>
        <pc:spChg chg="mod">
          <ac:chgData name="Touhari, Yassine" userId="S::touy27@uqo.ca::c58c9ee1-6404-4f92-9cef-a490ca3431c9" providerId="AD" clId="Web-{8AEB7FFB-F3C9-94CB-0471-E6DE0D70F145}" dt="2025-12-01T21:33:44.806" v="1" actId="20577"/>
          <ac:spMkLst>
            <pc:docMk/>
            <pc:sldMk cId="0" sldId="267"/>
            <ac:spMk id="26" creationId="{00000000-0000-0000-0000-000000000000}"/>
          </ac:spMkLst>
        </pc:spChg>
        <pc:picChg chg="mod">
          <ac:chgData name="Touhari, Yassine" userId="S::touy27@uqo.ca::c58c9ee1-6404-4f92-9cef-a490ca3431c9" providerId="AD" clId="Web-{8AEB7FFB-F3C9-94CB-0471-E6DE0D70F145}" dt="2025-12-01T21:36:15.088" v="19" actId="1076"/>
          <ac:picMkLst>
            <pc:docMk/>
            <pc:sldMk cId="0" sldId="267"/>
            <ac:picMk id="12" creationId="{00000000-0000-0000-0000-000000000000}"/>
          </ac:picMkLst>
        </pc:picChg>
        <pc:picChg chg="del">
          <ac:chgData name="Touhari, Yassine" userId="S::touy27@uqo.ca::c58c9ee1-6404-4f92-9cef-a490ca3431c9" providerId="AD" clId="Web-{8AEB7FFB-F3C9-94CB-0471-E6DE0D70F145}" dt="2025-12-01T21:33:55.759" v="2"/>
          <ac:picMkLst>
            <pc:docMk/>
            <pc:sldMk cId="0" sldId="267"/>
            <ac:picMk id="15" creationId="{00000000-0000-0000-0000-000000000000}"/>
          </ac:picMkLst>
        </pc:picChg>
        <pc:picChg chg="add del mod">
          <ac:chgData name="Touhari, Yassine" userId="S::touy27@uqo.ca::c58c9ee1-6404-4f92-9cef-a490ca3431c9" providerId="AD" clId="Web-{8AEB7FFB-F3C9-94CB-0471-E6DE0D70F145}" dt="2025-12-01T21:35:14.166" v="18"/>
          <ac:picMkLst>
            <pc:docMk/>
            <pc:sldMk cId="0" sldId="267"/>
            <ac:picMk id="28" creationId="{2C527E07-655B-5500-117B-35AEF0468ED2}"/>
          </ac:picMkLst>
        </pc:picChg>
        <pc:picChg chg="add del mod">
          <ac:chgData name="Touhari, Yassine" userId="S::touy27@uqo.ca::c58c9ee1-6404-4f92-9cef-a490ca3431c9" providerId="AD" clId="Web-{8AEB7FFB-F3C9-94CB-0471-E6DE0D70F145}" dt="2025-12-01T21:35:14.166" v="17"/>
          <ac:picMkLst>
            <pc:docMk/>
            <pc:sldMk cId="0" sldId="267"/>
            <ac:picMk id="29" creationId="{06AD615D-1E37-0B85-AA5B-F3D61351B7F9}"/>
          </ac:picMkLst>
        </pc:picChg>
      </pc:sldChg>
    </pc:docChg>
  </pc:docChgLst>
  <pc:docChgLst>
    <pc:chgData name="Touhari, Yassine" userId="S::touy27@uqo.ca::c58c9ee1-6404-4f92-9cef-a490ca3431c9" providerId="AD" clId="Web-{95CE21C0-D50A-9C77-DEC0-5B42557FBEA0}"/>
    <pc:docChg chg="modSld">
      <pc:chgData name="Touhari, Yassine" userId="S::touy27@uqo.ca::c58c9ee1-6404-4f92-9cef-a490ca3431c9" providerId="AD" clId="Web-{95CE21C0-D50A-9C77-DEC0-5B42557FBEA0}" dt="2025-12-01T22:12:01.364" v="70" actId="1076"/>
      <pc:docMkLst>
        <pc:docMk/>
      </pc:docMkLst>
      <pc:sldChg chg="delSp modSp">
        <pc:chgData name="Touhari, Yassine" userId="S::touy27@uqo.ca::c58c9ee1-6404-4f92-9cef-a490ca3431c9" providerId="AD" clId="Web-{95CE21C0-D50A-9C77-DEC0-5B42557FBEA0}" dt="2025-12-01T22:06:45.873" v="4"/>
        <pc:sldMkLst>
          <pc:docMk/>
          <pc:sldMk cId="0" sldId="267"/>
        </pc:sldMkLst>
        <pc:picChg chg="del">
          <ac:chgData name="Touhari, Yassine" userId="S::touy27@uqo.ca::c58c9ee1-6404-4f92-9cef-a490ca3431c9" providerId="AD" clId="Web-{95CE21C0-D50A-9C77-DEC0-5B42557FBEA0}" dt="2025-12-01T22:06:33.889" v="2"/>
          <ac:picMkLst>
            <pc:docMk/>
            <pc:sldMk cId="0" sldId="267"/>
            <ac:picMk id="3" creationId="{00000000-0000-0000-0000-000000000000}"/>
          </ac:picMkLst>
        </pc:picChg>
        <pc:picChg chg="del mod">
          <ac:chgData name="Touhari, Yassine" userId="S::touy27@uqo.ca::c58c9ee1-6404-4f92-9cef-a490ca3431c9" providerId="AD" clId="Web-{95CE21C0-D50A-9C77-DEC0-5B42557FBEA0}" dt="2025-12-01T22:06:45.873" v="4"/>
          <ac:picMkLst>
            <pc:docMk/>
            <pc:sldMk cId="0" sldId="267"/>
            <ac:picMk id="4" creationId="{00000000-0000-0000-0000-000000000000}"/>
          </ac:picMkLst>
        </pc:picChg>
      </pc:sldChg>
      <pc:sldChg chg="modSp">
        <pc:chgData name="Touhari, Yassine" userId="S::touy27@uqo.ca::c58c9ee1-6404-4f92-9cef-a490ca3431c9" providerId="AD" clId="Web-{95CE21C0-D50A-9C77-DEC0-5B42557FBEA0}" dt="2025-12-01T22:08:00.202" v="25" actId="20577"/>
        <pc:sldMkLst>
          <pc:docMk/>
          <pc:sldMk cId="0" sldId="268"/>
        </pc:sldMkLst>
        <pc:spChg chg="mod">
          <ac:chgData name="Touhari, Yassine" userId="S::touy27@uqo.ca::c58c9ee1-6404-4f92-9cef-a490ca3431c9" providerId="AD" clId="Web-{95CE21C0-D50A-9C77-DEC0-5B42557FBEA0}" dt="2025-12-01T22:08:00.202" v="25" actId="20577"/>
          <ac:spMkLst>
            <pc:docMk/>
            <pc:sldMk cId="0" sldId="268"/>
            <ac:spMk id="20" creationId="{00000000-0000-0000-0000-000000000000}"/>
          </ac:spMkLst>
        </pc:spChg>
      </pc:sldChg>
      <pc:sldChg chg="addSp delSp modSp">
        <pc:chgData name="Touhari, Yassine" userId="S::touy27@uqo.ca::c58c9ee1-6404-4f92-9cef-a490ca3431c9" providerId="AD" clId="Web-{95CE21C0-D50A-9C77-DEC0-5B42557FBEA0}" dt="2025-12-01T22:12:01.364" v="70" actId="1076"/>
        <pc:sldMkLst>
          <pc:docMk/>
          <pc:sldMk cId="1406620552" sldId="281"/>
        </pc:sldMkLst>
        <pc:spChg chg="mod">
          <ac:chgData name="Touhari, Yassine" userId="S::touy27@uqo.ca::c58c9ee1-6404-4f92-9cef-a490ca3431c9" providerId="AD" clId="Web-{95CE21C0-D50A-9C77-DEC0-5B42557FBEA0}" dt="2025-12-01T22:09:15.890" v="59" actId="20577"/>
          <ac:spMkLst>
            <pc:docMk/>
            <pc:sldMk cId="1406620552" sldId="281"/>
            <ac:spMk id="20" creationId="{48F72545-04A1-7889-BD96-798655883900}"/>
          </ac:spMkLst>
        </pc:spChg>
        <pc:spChg chg="mod">
          <ac:chgData name="Touhari, Yassine" userId="S::touy27@uqo.ca::c58c9ee1-6404-4f92-9cef-a490ca3431c9" providerId="AD" clId="Web-{95CE21C0-D50A-9C77-DEC0-5B42557FBEA0}" dt="2025-12-01T22:09:15.077" v="37" actId="20577"/>
          <ac:spMkLst>
            <pc:docMk/>
            <pc:sldMk cId="1406620552" sldId="281"/>
            <ac:spMk id="21" creationId="{DEA23CC7-0746-DDCB-3444-753DA27863F9}"/>
          </ac:spMkLst>
        </pc:spChg>
        <pc:spChg chg="del">
          <ac:chgData name="Touhari, Yassine" userId="S::touy27@uqo.ca::c58c9ee1-6404-4f92-9cef-a490ca3431c9" providerId="AD" clId="Web-{95CE21C0-D50A-9C77-DEC0-5B42557FBEA0}" dt="2025-12-01T22:09:15.218" v="39"/>
          <ac:spMkLst>
            <pc:docMk/>
            <pc:sldMk cId="1406620552" sldId="281"/>
            <ac:spMk id="22" creationId="{684CC47E-F86B-CBAA-E212-47C86F5387D1}"/>
          </ac:spMkLst>
        </pc:spChg>
        <pc:spChg chg="del mod">
          <ac:chgData name="Touhari, Yassine" userId="S::touy27@uqo.ca::c58c9ee1-6404-4f92-9cef-a490ca3431c9" providerId="AD" clId="Web-{95CE21C0-D50A-9C77-DEC0-5B42557FBEA0}" dt="2025-12-01T22:09:15.296" v="40"/>
          <ac:spMkLst>
            <pc:docMk/>
            <pc:sldMk cId="1406620552" sldId="281"/>
            <ac:spMk id="23" creationId="{90B83CCC-FB38-F61C-E5EC-CEF11055F835}"/>
          </ac:spMkLst>
        </pc:spChg>
        <pc:spChg chg="mod">
          <ac:chgData name="Touhari, Yassine" userId="S::touy27@uqo.ca::c58c9ee1-6404-4f92-9cef-a490ca3431c9" providerId="AD" clId="Web-{95CE21C0-D50A-9C77-DEC0-5B42557FBEA0}" dt="2025-12-01T22:07:30.983" v="12" actId="20577"/>
          <ac:spMkLst>
            <pc:docMk/>
            <pc:sldMk cId="1406620552" sldId="281"/>
            <ac:spMk id="24" creationId="{B99188EE-4712-BDD8-4997-31CAB5900E9A}"/>
          </ac:spMkLst>
        </pc:spChg>
        <pc:spChg chg="del">
          <ac:chgData name="Touhari, Yassine" userId="S::touy27@uqo.ca::c58c9ee1-6404-4f92-9cef-a490ca3431c9" providerId="AD" clId="Web-{95CE21C0-D50A-9C77-DEC0-5B42557FBEA0}" dt="2025-12-01T22:09:15.468" v="43"/>
          <ac:spMkLst>
            <pc:docMk/>
            <pc:sldMk cId="1406620552" sldId="281"/>
            <ac:spMk id="25" creationId="{9C27ECD0-9E44-5C1A-1648-05787F83C0EE}"/>
          </ac:spMkLst>
        </pc:spChg>
        <pc:spChg chg="del">
          <ac:chgData name="Touhari, Yassine" userId="S::touy27@uqo.ca::c58c9ee1-6404-4f92-9cef-a490ca3431c9" providerId="AD" clId="Web-{95CE21C0-D50A-9C77-DEC0-5B42557FBEA0}" dt="2025-12-01T22:09:15.546" v="44"/>
          <ac:spMkLst>
            <pc:docMk/>
            <pc:sldMk cId="1406620552" sldId="281"/>
            <ac:spMk id="26" creationId="{0292A8E1-61B3-D870-9BBF-E4CF4AE9452E}"/>
          </ac:spMkLst>
        </pc:spChg>
        <pc:spChg chg="del">
          <ac:chgData name="Touhari, Yassine" userId="S::touy27@uqo.ca::c58c9ee1-6404-4f92-9cef-a490ca3431c9" providerId="AD" clId="Web-{95CE21C0-D50A-9C77-DEC0-5B42557FBEA0}" dt="2025-12-01T22:09:15.765" v="50"/>
          <ac:spMkLst>
            <pc:docMk/>
            <pc:sldMk cId="1406620552" sldId="281"/>
            <ac:spMk id="27" creationId="{A9037187-6C85-3976-709B-C524A2669A78}"/>
          </ac:spMkLst>
        </pc:spChg>
        <pc:spChg chg="del">
          <ac:chgData name="Touhari, Yassine" userId="S::touy27@uqo.ca::c58c9ee1-6404-4f92-9cef-a490ca3431c9" providerId="AD" clId="Web-{95CE21C0-D50A-9C77-DEC0-5B42557FBEA0}" dt="2025-12-01T22:09:15.765" v="49"/>
          <ac:spMkLst>
            <pc:docMk/>
            <pc:sldMk cId="1406620552" sldId="281"/>
            <ac:spMk id="28" creationId="{CE58E58A-87DE-F4A6-2EEE-0674908A81DF}"/>
          </ac:spMkLst>
        </pc:spChg>
        <pc:spChg chg="del">
          <ac:chgData name="Touhari, Yassine" userId="S::touy27@uqo.ca::c58c9ee1-6404-4f92-9cef-a490ca3431c9" providerId="AD" clId="Web-{95CE21C0-D50A-9C77-DEC0-5B42557FBEA0}" dt="2025-12-01T22:09:15.765" v="48"/>
          <ac:spMkLst>
            <pc:docMk/>
            <pc:sldMk cId="1406620552" sldId="281"/>
            <ac:spMk id="29" creationId="{F0779937-69EE-C3EE-FB78-0C4025D91443}"/>
          </ac:spMkLst>
        </pc:spChg>
        <pc:spChg chg="del">
          <ac:chgData name="Touhari, Yassine" userId="S::touy27@uqo.ca::c58c9ee1-6404-4f92-9cef-a490ca3431c9" providerId="AD" clId="Web-{95CE21C0-D50A-9C77-DEC0-5B42557FBEA0}" dt="2025-12-01T22:09:15.765" v="47"/>
          <ac:spMkLst>
            <pc:docMk/>
            <pc:sldMk cId="1406620552" sldId="281"/>
            <ac:spMk id="30" creationId="{E61C9012-2575-6051-A94F-22B4FD0A7184}"/>
          </ac:spMkLst>
        </pc:spChg>
        <pc:spChg chg="del">
          <ac:chgData name="Touhari, Yassine" userId="S::touy27@uqo.ca::c58c9ee1-6404-4f92-9cef-a490ca3431c9" providerId="AD" clId="Web-{95CE21C0-D50A-9C77-DEC0-5B42557FBEA0}" dt="2025-12-01T22:09:15.812" v="58"/>
          <ac:spMkLst>
            <pc:docMk/>
            <pc:sldMk cId="1406620552" sldId="281"/>
            <ac:spMk id="31" creationId="{E3C8F081-1C67-5F37-50C2-26B452EE305F}"/>
          </ac:spMkLst>
        </pc:spChg>
        <pc:spChg chg="del">
          <ac:chgData name="Touhari, Yassine" userId="S::touy27@uqo.ca::c58c9ee1-6404-4f92-9cef-a490ca3431c9" providerId="AD" clId="Web-{95CE21C0-D50A-9C77-DEC0-5B42557FBEA0}" dt="2025-12-01T22:09:15.812" v="57"/>
          <ac:spMkLst>
            <pc:docMk/>
            <pc:sldMk cId="1406620552" sldId="281"/>
            <ac:spMk id="32" creationId="{134A44E6-E822-A4BB-152B-A95B3AA0D89B}"/>
          </ac:spMkLst>
        </pc:spChg>
        <pc:spChg chg="del">
          <ac:chgData name="Touhari, Yassine" userId="S::touy27@uqo.ca::c58c9ee1-6404-4f92-9cef-a490ca3431c9" providerId="AD" clId="Web-{95CE21C0-D50A-9C77-DEC0-5B42557FBEA0}" dt="2025-12-01T22:09:15.812" v="56"/>
          <ac:spMkLst>
            <pc:docMk/>
            <pc:sldMk cId="1406620552" sldId="281"/>
            <ac:spMk id="33" creationId="{11D3473D-16F3-84C1-13AA-9E2855AE2954}"/>
          </ac:spMkLst>
        </pc:spChg>
        <pc:spChg chg="del">
          <ac:chgData name="Touhari, Yassine" userId="S::touy27@uqo.ca::c58c9ee1-6404-4f92-9cef-a490ca3431c9" providerId="AD" clId="Web-{95CE21C0-D50A-9C77-DEC0-5B42557FBEA0}" dt="2025-12-01T22:06:15.936" v="0"/>
          <ac:spMkLst>
            <pc:docMk/>
            <pc:sldMk cId="1406620552" sldId="281"/>
            <ac:spMk id="34" creationId="{89E8894E-76E1-8B37-98D2-506C211E355A}"/>
          </ac:spMkLst>
        </pc:spChg>
        <pc:picChg chg="del mod">
          <ac:chgData name="Touhari, Yassine" userId="S::touy27@uqo.ca::c58c9ee1-6404-4f92-9cef-a490ca3431c9" providerId="AD" clId="Web-{95CE21C0-D50A-9C77-DEC0-5B42557FBEA0}" dt="2025-12-01T22:09:14.968" v="35"/>
          <ac:picMkLst>
            <pc:docMk/>
            <pc:sldMk cId="1406620552" sldId="281"/>
            <ac:picMk id="2" creationId="{29F24176-DCD6-A140-CE6B-E17BD3BE140E}"/>
          </ac:picMkLst>
        </pc:picChg>
        <pc:picChg chg="del">
          <ac:chgData name="Touhari, Yassine" userId="S::touy27@uqo.ca::c58c9ee1-6404-4f92-9cef-a490ca3431c9" providerId="AD" clId="Web-{95CE21C0-D50A-9C77-DEC0-5B42557FBEA0}" dt="2025-12-01T22:06:16.748" v="1"/>
          <ac:picMkLst>
            <pc:docMk/>
            <pc:sldMk cId="1406620552" sldId="281"/>
            <ac:picMk id="3" creationId="{509E460B-E8E4-9B97-76B4-524F084C7D6E}"/>
          </ac:picMkLst>
        </pc:picChg>
        <pc:picChg chg="del">
          <ac:chgData name="Touhari, Yassine" userId="S::touy27@uqo.ca::c58c9ee1-6404-4f92-9cef-a490ca3431c9" providerId="AD" clId="Web-{95CE21C0-D50A-9C77-DEC0-5B42557FBEA0}" dt="2025-12-01T22:09:15.765" v="55"/>
          <ac:picMkLst>
            <pc:docMk/>
            <pc:sldMk cId="1406620552" sldId="281"/>
            <ac:picMk id="4" creationId="{97054D05-4CD5-D0D9-216F-A98BCABA5AEC}"/>
          </ac:picMkLst>
        </pc:picChg>
        <pc:picChg chg="del mod">
          <ac:chgData name="Touhari, Yassine" userId="S::touy27@uqo.ca::c58c9ee1-6404-4f92-9cef-a490ca3431c9" providerId="AD" clId="Web-{95CE21C0-D50A-9C77-DEC0-5B42557FBEA0}" dt="2025-12-01T22:09:14.968" v="34"/>
          <ac:picMkLst>
            <pc:docMk/>
            <pc:sldMk cId="1406620552" sldId="281"/>
            <ac:picMk id="6" creationId="{165D57EE-F696-EC22-162B-7C30C3B3F140}"/>
          </ac:picMkLst>
        </pc:picChg>
        <pc:picChg chg="del">
          <ac:chgData name="Touhari, Yassine" userId="S::touy27@uqo.ca::c58c9ee1-6404-4f92-9cef-a490ca3431c9" providerId="AD" clId="Web-{95CE21C0-D50A-9C77-DEC0-5B42557FBEA0}" dt="2025-12-01T22:09:15.171" v="38"/>
          <ac:picMkLst>
            <pc:docMk/>
            <pc:sldMk cId="1406620552" sldId="281"/>
            <ac:picMk id="7" creationId="{C4011227-B626-6B4C-C585-B921F39ED32E}"/>
          </ac:picMkLst>
        </pc:picChg>
        <pc:picChg chg="del mod">
          <ac:chgData name="Touhari, Yassine" userId="S::touy27@uqo.ca::c58c9ee1-6404-4f92-9cef-a490ca3431c9" providerId="AD" clId="Web-{95CE21C0-D50A-9C77-DEC0-5B42557FBEA0}" dt="2025-12-01T22:09:14.968" v="33"/>
          <ac:picMkLst>
            <pc:docMk/>
            <pc:sldMk cId="1406620552" sldId="281"/>
            <ac:picMk id="8" creationId="{CFA5E576-5AC2-4157-0296-4F8C29497C4F}"/>
          </ac:picMkLst>
        </pc:picChg>
        <pc:picChg chg="del">
          <ac:chgData name="Touhari, Yassine" userId="S::touy27@uqo.ca::c58c9ee1-6404-4f92-9cef-a490ca3431c9" providerId="AD" clId="Web-{95CE21C0-D50A-9C77-DEC0-5B42557FBEA0}" dt="2025-12-01T22:07:28.468" v="11"/>
          <ac:picMkLst>
            <pc:docMk/>
            <pc:sldMk cId="1406620552" sldId="281"/>
            <ac:picMk id="9" creationId="{498CEF5E-7298-0D16-3C1B-0B0D245F784A}"/>
          </ac:picMkLst>
        </pc:picChg>
        <pc:picChg chg="add mod modCrop">
          <ac:chgData name="Touhari, Yassine" userId="S::touy27@uqo.ca::c58c9ee1-6404-4f92-9cef-a490ca3431c9" providerId="AD" clId="Web-{95CE21C0-D50A-9C77-DEC0-5B42557FBEA0}" dt="2025-12-01T22:12:01.364" v="70" actId="1076"/>
          <ac:picMkLst>
            <pc:docMk/>
            <pc:sldMk cId="1406620552" sldId="281"/>
            <ac:picMk id="10" creationId="{5F0B98DB-68D1-678E-04F6-730A73C62C44}"/>
          </ac:picMkLst>
        </pc:picChg>
        <pc:picChg chg="del">
          <ac:chgData name="Touhari, Yassine" userId="S::touy27@uqo.ca::c58c9ee1-6404-4f92-9cef-a490ca3431c9" providerId="AD" clId="Web-{95CE21C0-D50A-9C77-DEC0-5B42557FBEA0}" dt="2025-12-01T22:09:15.421" v="42"/>
          <ac:picMkLst>
            <pc:docMk/>
            <pc:sldMk cId="1406620552" sldId="281"/>
            <ac:picMk id="11" creationId="{EC44B730-5ACB-18AE-B117-8143D5D06781}"/>
          </ac:picMkLst>
        </pc:picChg>
        <pc:picChg chg="del">
          <ac:chgData name="Touhari, Yassine" userId="S::touy27@uqo.ca::c58c9ee1-6404-4f92-9cef-a490ca3431c9" providerId="AD" clId="Web-{95CE21C0-D50A-9C77-DEC0-5B42557FBEA0}" dt="2025-12-01T22:09:15.343" v="41"/>
          <ac:picMkLst>
            <pc:docMk/>
            <pc:sldMk cId="1406620552" sldId="281"/>
            <ac:picMk id="12" creationId="{C84BADEA-271F-B1BE-EB12-204BEE8E38D6}"/>
          </ac:picMkLst>
        </pc:picChg>
        <pc:picChg chg="del">
          <ac:chgData name="Touhari, Yassine" userId="S::touy27@uqo.ca::c58c9ee1-6404-4f92-9cef-a490ca3431c9" providerId="AD" clId="Web-{95CE21C0-D50A-9C77-DEC0-5B42557FBEA0}" dt="2025-12-01T22:09:15.671" v="46"/>
          <ac:picMkLst>
            <pc:docMk/>
            <pc:sldMk cId="1406620552" sldId="281"/>
            <ac:picMk id="13" creationId="{BF1FC17E-7166-D9C3-1A26-99CD51276E76}"/>
          </ac:picMkLst>
        </pc:picChg>
        <pc:picChg chg="del">
          <ac:chgData name="Touhari, Yassine" userId="S::touy27@uqo.ca::c58c9ee1-6404-4f92-9cef-a490ca3431c9" providerId="AD" clId="Web-{95CE21C0-D50A-9C77-DEC0-5B42557FBEA0}" dt="2025-12-01T22:09:15.640" v="45"/>
          <ac:picMkLst>
            <pc:docMk/>
            <pc:sldMk cId="1406620552" sldId="281"/>
            <ac:picMk id="14" creationId="{3CA6AFE6-6D31-0DCF-0928-A26B9871AFB0}"/>
          </ac:picMkLst>
        </pc:picChg>
        <pc:picChg chg="del">
          <ac:chgData name="Touhari, Yassine" userId="S::touy27@uqo.ca::c58c9ee1-6404-4f92-9cef-a490ca3431c9" providerId="AD" clId="Web-{95CE21C0-D50A-9C77-DEC0-5B42557FBEA0}" dt="2025-12-01T22:09:15.765" v="54"/>
          <ac:picMkLst>
            <pc:docMk/>
            <pc:sldMk cId="1406620552" sldId="281"/>
            <ac:picMk id="15" creationId="{8C8BBDC9-2A66-2A62-F39F-718AFDAE5885}"/>
          </ac:picMkLst>
        </pc:picChg>
        <pc:picChg chg="del">
          <ac:chgData name="Touhari, Yassine" userId="S::touy27@uqo.ca::c58c9ee1-6404-4f92-9cef-a490ca3431c9" providerId="AD" clId="Web-{95CE21C0-D50A-9C77-DEC0-5B42557FBEA0}" dt="2025-12-01T22:09:15.765" v="53"/>
          <ac:picMkLst>
            <pc:docMk/>
            <pc:sldMk cId="1406620552" sldId="281"/>
            <ac:picMk id="16" creationId="{4ED47FA6-F16D-5DA6-0ACD-58C6ECE2D0E6}"/>
          </ac:picMkLst>
        </pc:picChg>
        <pc:picChg chg="del">
          <ac:chgData name="Touhari, Yassine" userId="S::touy27@uqo.ca::c58c9ee1-6404-4f92-9cef-a490ca3431c9" providerId="AD" clId="Web-{95CE21C0-D50A-9C77-DEC0-5B42557FBEA0}" dt="2025-12-01T22:09:15.765" v="52"/>
          <ac:picMkLst>
            <pc:docMk/>
            <pc:sldMk cId="1406620552" sldId="281"/>
            <ac:picMk id="17" creationId="{63500CC5-CA5F-8F2B-B080-32FFC945A279}"/>
          </ac:picMkLst>
        </pc:picChg>
        <pc:picChg chg="del">
          <ac:chgData name="Touhari, Yassine" userId="S::touy27@uqo.ca::c58c9ee1-6404-4f92-9cef-a490ca3431c9" providerId="AD" clId="Web-{95CE21C0-D50A-9C77-DEC0-5B42557FBEA0}" dt="2025-12-01T22:09:15.765" v="51"/>
          <ac:picMkLst>
            <pc:docMk/>
            <pc:sldMk cId="1406620552" sldId="281"/>
            <ac:picMk id="18" creationId="{EAFF7187-1254-D4E1-1FA0-29B41B4F68A7}"/>
          </ac:picMkLst>
        </pc:picChg>
      </pc:sldChg>
    </pc:docChg>
  </pc:docChgLst>
  <pc:docChgLst>
    <pc:chgData name="Touhari, Yassine" userId="S::touy27@uqo.ca::c58c9ee1-6404-4f92-9cef-a490ca3431c9" providerId="AD" clId="Web-{C1349311-67CD-28AD-CA34-F8772E79DC74}"/>
    <pc:docChg chg="addSld modSld">
      <pc:chgData name="Touhari, Yassine" userId="S::touy27@uqo.ca::c58c9ee1-6404-4f92-9cef-a490ca3431c9" providerId="AD" clId="Web-{C1349311-67CD-28AD-CA34-F8772E79DC74}" dt="2025-12-01T22:05:33.123" v="93" actId="1076"/>
      <pc:docMkLst>
        <pc:docMk/>
      </pc:docMkLst>
      <pc:sldChg chg="addSp delSp modSp">
        <pc:chgData name="Touhari, Yassine" userId="S::touy27@uqo.ca::c58c9ee1-6404-4f92-9cef-a490ca3431c9" providerId="AD" clId="Web-{C1349311-67CD-28AD-CA34-F8772E79DC74}" dt="2025-12-01T22:03:01.512" v="87"/>
        <pc:sldMkLst>
          <pc:docMk/>
          <pc:sldMk cId="0" sldId="267"/>
        </pc:sldMkLst>
        <pc:spChg chg="add del">
          <ac:chgData name="Touhari, Yassine" userId="S::touy27@uqo.ca::c58c9ee1-6404-4f92-9cef-a490ca3431c9" providerId="AD" clId="Web-{C1349311-67CD-28AD-CA34-F8772E79DC74}" dt="2025-12-01T21:40:11.274" v="1"/>
          <ac:spMkLst>
            <pc:docMk/>
            <pc:sldMk cId="0" sldId="267"/>
            <ac:spMk id="15" creationId="{63EC5EA1-CFDA-16B5-BAC7-3C06A59930A9}"/>
          </ac:spMkLst>
        </pc:spChg>
        <pc:spChg chg="add mod ord">
          <ac:chgData name="Touhari, Yassine" userId="S::touy27@uqo.ca::c58c9ee1-6404-4f92-9cef-a490ca3431c9" providerId="AD" clId="Web-{C1349311-67CD-28AD-CA34-F8772E79DC74}" dt="2025-12-01T22:02:52.652" v="86"/>
          <ac:spMkLst>
            <pc:docMk/>
            <pc:sldMk cId="0" sldId="267"/>
            <ac:spMk id="30" creationId="{92B1C92B-C297-7783-2CF9-1572C1EF3D16}"/>
          </ac:spMkLst>
        </pc:spChg>
        <pc:picChg chg="mod ord">
          <ac:chgData name="Touhari, Yassine" userId="S::touy27@uqo.ca::c58c9ee1-6404-4f92-9cef-a490ca3431c9" providerId="AD" clId="Web-{C1349311-67CD-28AD-CA34-F8772E79DC74}" dt="2025-12-01T22:03:01.512" v="87"/>
          <ac:picMkLst>
            <pc:docMk/>
            <pc:sldMk cId="0" sldId="267"/>
            <ac:picMk id="4" creationId="{00000000-0000-0000-0000-000000000000}"/>
          </ac:picMkLst>
        </pc:picChg>
        <pc:picChg chg="del mod">
          <ac:chgData name="Touhari, Yassine" userId="S::touy27@uqo.ca::c58c9ee1-6404-4f92-9cef-a490ca3431c9" providerId="AD" clId="Web-{C1349311-67CD-28AD-CA34-F8772E79DC74}" dt="2025-12-01T22:00:11.947" v="64"/>
          <ac:picMkLst>
            <pc:docMk/>
            <pc:sldMk cId="0" sldId="267"/>
            <ac:picMk id="12" creationId="{00000000-0000-0000-0000-000000000000}"/>
          </ac:picMkLst>
        </pc:picChg>
        <pc:picChg chg="add del mod">
          <ac:chgData name="Touhari, Yassine" userId="S::touy27@uqo.ca::c58c9ee1-6404-4f92-9cef-a490ca3431c9" providerId="AD" clId="Web-{C1349311-67CD-28AD-CA34-F8772E79DC74}" dt="2025-12-01T21:42:42.791" v="9"/>
          <ac:picMkLst>
            <pc:docMk/>
            <pc:sldMk cId="0" sldId="267"/>
            <ac:picMk id="28" creationId="{DD16637F-E9C6-5EC6-9C89-D0D516500B5B}"/>
          </ac:picMkLst>
        </pc:picChg>
        <pc:picChg chg="add mod modCrop">
          <ac:chgData name="Touhari, Yassine" userId="S::touy27@uqo.ca::c58c9ee1-6404-4f92-9cef-a490ca3431c9" providerId="AD" clId="Web-{C1349311-67CD-28AD-CA34-F8772E79DC74}" dt="2025-12-01T22:00:21.838" v="66" actId="14100"/>
          <ac:picMkLst>
            <pc:docMk/>
            <pc:sldMk cId="0" sldId="267"/>
            <ac:picMk id="29" creationId="{3AD64B8F-2D5C-CF6C-E08C-74C2CE0DF956}"/>
          </ac:picMkLst>
        </pc:picChg>
      </pc:sldChg>
      <pc:sldChg chg="addSp modSp">
        <pc:chgData name="Touhari, Yassine" userId="S::touy27@uqo.ca::c58c9ee1-6404-4f92-9cef-a490ca3431c9" providerId="AD" clId="Web-{C1349311-67CD-28AD-CA34-F8772E79DC74}" dt="2025-12-01T22:03:26.934" v="89" actId="14100"/>
        <pc:sldMkLst>
          <pc:docMk/>
          <pc:sldMk cId="0" sldId="268"/>
        </pc:sldMkLst>
        <pc:spChg chg="mod">
          <ac:chgData name="Touhari, Yassine" userId="S::touy27@uqo.ca::c58c9ee1-6404-4f92-9cef-a490ca3431c9" providerId="AD" clId="Web-{C1349311-67CD-28AD-CA34-F8772E79DC74}" dt="2025-12-01T21:48:34.295" v="41" actId="20577"/>
          <ac:spMkLst>
            <pc:docMk/>
            <pc:sldMk cId="0" sldId="268"/>
            <ac:spMk id="20" creationId="{00000000-0000-0000-0000-000000000000}"/>
          </ac:spMkLst>
        </pc:spChg>
        <pc:spChg chg="add mod">
          <ac:chgData name="Touhari, Yassine" userId="S::touy27@uqo.ca::c58c9ee1-6404-4f92-9cef-a490ca3431c9" providerId="AD" clId="Web-{C1349311-67CD-28AD-CA34-F8772E79DC74}" dt="2025-12-01T22:03:26.934" v="89" actId="14100"/>
          <ac:spMkLst>
            <pc:docMk/>
            <pc:sldMk cId="0" sldId="268"/>
            <ac:spMk id="34" creationId="{0FBF77BE-52A1-2093-F9D8-7D12142A551F}"/>
          </ac:spMkLst>
        </pc:spChg>
      </pc:sldChg>
      <pc:sldChg chg="delSp modSp add replId">
        <pc:chgData name="Touhari, Yassine" userId="S::touy27@uqo.ca::c58c9ee1-6404-4f92-9cef-a490ca3431c9" providerId="AD" clId="Web-{C1349311-67CD-28AD-CA34-F8772E79DC74}" dt="2025-12-01T22:05:33.123" v="93" actId="1076"/>
        <pc:sldMkLst>
          <pc:docMk/>
          <pc:sldMk cId="1406620552" sldId="281"/>
        </pc:sldMkLst>
        <pc:picChg chg="mod">
          <ac:chgData name="Touhari, Yassine" userId="S::touy27@uqo.ca::c58c9ee1-6404-4f92-9cef-a490ca3431c9" providerId="AD" clId="Web-{C1349311-67CD-28AD-CA34-F8772E79DC74}" dt="2025-12-01T22:05:33.123" v="93" actId="1076"/>
          <ac:picMkLst>
            <pc:docMk/>
            <pc:sldMk cId="1406620552" sldId="281"/>
            <ac:picMk id="3" creationId="{509E460B-E8E4-9B97-76B4-524F084C7D6E}"/>
          </ac:picMkLst>
        </pc:picChg>
        <pc:picChg chg="mod">
          <ac:chgData name="Touhari, Yassine" userId="S::touy27@uqo.ca::c58c9ee1-6404-4f92-9cef-a490ca3431c9" providerId="AD" clId="Web-{C1349311-67CD-28AD-CA34-F8772E79DC74}" dt="2025-12-01T22:04:28.216" v="92" actId="1076"/>
          <ac:picMkLst>
            <pc:docMk/>
            <pc:sldMk cId="1406620552" sldId="281"/>
            <ac:picMk id="4" creationId="{97054D05-4CD5-D0D9-216F-A98BCABA5AEC}"/>
          </ac:picMkLst>
        </pc:picChg>
        <pc:picChg chg="del">
          <ac:chgData name="Touhari, Yassine" userId="S::touy27@uqo.ca::c58c9ee1-6404-4f92-9cef-a490ca3431c9" providerId="AD" clId="Web-{C1349311-67CD-28AD-CA34-F8772E79DC74}" dt="2025-12-01T22:04:25.044" v="91"/>
          <ac:picMkLst>
            <pc:docMk/>
            <pc:sldMk cId="1406620552" sldId="281"/>
            <ac:picMk id="10" creationId="{EEDFDE21-C7F9-822B-1CE3-489426B6C163}"/>
          </ac:picMkLst>
        </pc:picChg>
      </pc:sldChg>
    </pc:docChg>
  </pc:docChgLst>
  <pc:docChgLst>
    <pc:chgData name="Belambri, Yasmina" userId="S::bely23@uqo.ca::5a4db52a-4561-4654-b883-2af434035676" providerId="AD" clId="Web-{6C5135D4-108F-9E5A-1A0B-EB26BEBE1CA1}"/>
    <pc:docChg chg="modSld">
      <pc:chgData name="Belambri, Yasmina" userId="S::bely23@uqo.ca::5a4db52a-4561-4654-b883-2af434035676" providerId="AD" clId="Web-{6C5135D4-108F-9E5A-1A0B-EB26BEBE1CA1}" dt="2025-12-01T06:54:20.180" v="4" actId="14100"/>
      <pc:docMkLst>
        <pc:docMk/>
      </pc:docMkLst>
      <pc:sldChg chg="modSp">
        <pc:chgData name="Belambri, Yasmina" userId="S::bely23@uqo.ca::5a4db52a-4561-4654-b883-2af434035676" providerId="AD" clId="Web-{6C5135D4-108F-9E5A-1A0B-EB26BEBE1CA1}" dt="2025-12-01T06:54:20.180" v="4" actId="14100"/>
        <pc:sldMkLst>
          <pc:docMk/>
          <pc:sldMk cId="2132409883" sldId="280"/>
        </pc:sldMkLst>
        <pc:spChg chg="mod">
          <ac:chgData name="Belambri, Yasmina" userId="S::bely23@uqo.ca::5a4db52a-4561-4654-b883-2af434035676" providerId="AD" clId="Web-{6C5135D4-108F-9E5A-1A0B-EB26BEBE1CA1}" dt="2025-12-01T06:54:11.274" v="2" actId="1076"/>
          <ac:spMkLst>
            <pc:docMk/>
            <pc:sldMk cId="2132409883" sldId="280"/>
            <ac:spMk id="29" creationId="{84FA2A5D-3AEE-F9D7-477F-688E0BC1B619}"/>
          </ac:spMkLst>
        </pc:spChg>
        <pc:picChg chg="mod">
          <ac:chgData name="Belambri, Yasmina" userId="S::bely23@uqo.ca::5a4db52a-4561-4654-b883-2af434035676" providerId="AD" clId="Web-{6C5135D4-108F-9E5A-1A0B-EB26BEBE1CA1}" dt="2025-12-01T06:54:20.180" v="4" actId="14100"/>
          <ac:picMkLst>
            <pc:docMk/>
            <pc:sldMk cId="2132409883" sldId="280"/>
            <ac:picMk id="4" creationId="{3149C3F1-86BA-B10C-3AE8-74FAD80C2181}"/>
          </ac:picMkLst>
        </pc:picChg>
      </pc:sldChg>
    </pc:docChg>
  </pc:docChgLst>
  <pc:docChgLst>
    <pc:chgData name="Bouare, Hawa" userId="S::bouh124@uqo.ca::dace6bea-98ff-4e47-92c7-ed4359c4c458" providerId="AD" clId="Web-{846F84B6-3C4B-559E-4A3C-1FD42BE8EDF5}"/>
    <pc:docChg chg="modSld sldOrd">
      <pc:chgData name="Bouare, Hawa" userId="S::bouh124@uqo.ca::dace6bea-98ff-4e47-92c7-ed4359c4c458" providerId="AD" clId="Web-{846F84B6-3C4B-559E-4A3C-1FD42BE8EDF5}" dt="2025-12-01T22:13:28.629" v="1"/>
      <pc:docMkLst>
        <pc:docMk/>
      </pc:docMkLst>
      <pc:sldChg chg="modSp">
        <pc:chgData name="Bouare, Hawa" userId="S::bouh124@uqo.ca::dace6bea-98ff-4e47-92c7-ed4359c4c458" providerId="AD" clId="Web-{846F84B6-3C4B-559E-4A3C-1FD42BE8EDF5}" dt="2025-12-01T22:13:22.551" v="0" actId="1076"/>
        <pc:sldMkLst>
          <pc:docMk/>
          <pc:sldMk cId="0" sldId="256"/>
        </pc:sldMkLst>
        <pc:picChg chg="mod">
          <ac:chgData name="Bouare, Hawa" userId="S::bouh124@uqo.ca::dace6bea-98ff-4e47-92c7-ed4359c4c458" providerId="AD" clId="Web-{846F84B6-3C4B-559E-4A3C-1FD42BE8EDF5}" dt="2025-12-01T22:13:22.551" v="0" actId="1076"/>
          <ac:picMkLst>
            <pc:docMk/>
            <pc:sldMk cId="0" sldId="256"/>
            <ac:picMk id="3" creationId="{00000000-0000-0000-0000-000000000000}"/>
          </ac:picMkLst>
        </pc:picChg>
      </pc:sldChg>
      <pc:sldChg chg="ord">
        <pc:chgData name="Bouare, Hawa" userId="S::bouh124@uqo.ca::dace6bea-98ff-4e47-92c7-ed4359c4c458" providerId="AD" clId="Web-{846F84B6-3C4B-559E-4A3C-1FD42BE8EDF5}" dt="2025-12-01T22:13:28.629" v="1"/>
        <pc:sldMkLst>
          <pc:docMk/>
          <pc:sldMk cId="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05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D56B-CA92-C7FA-4D91-0EF23EDD2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C7580-A14A-392F-CE64-5B5A81C17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39A78-BE65-A8D1-1D7A-6746815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952E5-3AA0-CF88-941B-C57392118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9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EE873-1C1B-8E4C-F8F9-0E276FE21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40508-EBDF-B592-F111-DE27B9365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006367-B274-9254-93C2-132D4FEF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1CB0F-B7B0-C58D-F9DB-8F2978E522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5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03341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0492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89389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88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245137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45679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1605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52103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96328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355749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59863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160395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1A6A145-86C5-42D4-8234-42EE7CF7CD21}" type="datetimeFigureOut">
              <a:rPr lang="fr-CA" smtClean="0"/>
              <a:t>2025-12-01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A1C8B11-B828-4FF6-9D51-C878807F967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5080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39.png"/><Relationship Id="rId18" Type="http://schemas.openxmlformats.org/officeDocument/2006/relationships/image" Target="../media/image143.png"/><Relationship Id="rId3" Type="http://schemas.openxmlformats.org/officeDocument/2006/relationships/image" Target="../media/image15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137.png"/><Relationship Id="rId5" Type="http://schemas.openxmlformats.org/officeDocument/2006/relationships/image" Target="../media/image17.png"/><Relationship Id="rId15" Type="http://schemas.openxmlformats.org/officeDocument/2006/relationships/image" Target="../media/image140.png"/><Relationship Id="rId10" Type="http://schemas.openxmlformats.org/officeDocument/2006/relationships/image" Target="../media/image43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136.pn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5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5.png"/><Relationship Id="rId7" Type="http://schemas.openxmlformats.org/officeDocument/2006/relationships/image" Target="../media/image149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8.png"/><Relationship Id="rId9" Type="http://schemas.openxmlformats.org/officeDocument/2006/relationships/image" Target="../media/image151.png"/><Relationship Id="rId1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159.png"/><Relationship Id="rId5" Type="http://schemas.openxmlformats.org/officeDocument/2006/relationships/image" Target="../media/image17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7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5.png"/><Relationship Id="rId21" Type="http://schemas.openxmlformats.org/officeDocument/2006/relationships/image" Target="../media/image181.png"/><Relationship Id="rId7" Type="http://schemas.openxmlformats.org/officeDocument/2006/relationships/image" Target="../media/image168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171.png"/><Relationship Id="rId5" Type="http://schemas.openxmlformats.org/officeDocument/2006/relationships/image" Target="../media/image17.png"/><Relationship Id="rId15" Type="http://schemas.openxmlformats.org/officeDocument/2006/relationships/image" Target="../media/image175.png"/><Relationship Id="rId23" Type="http://schemas.openxmlformats.org/officeDocument/2006/relationships/image" Target="../media/image27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5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187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186.png"/><Relationship Id="rId4" Type="http://schemas.openxmlformats.org/officeDocument/2006/relationships/image" Target="../media/image16.png"/><Relationship Id="rId9" Type="http://schemas.openxmlformats.org/officeDocument/2006/relationships/image" Target="../media/image185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5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194.png"/><Relationship Id="rId5" Type="http://schemas.openxmlformats.org/officeDocument/2006/relationships/image" Target="../media/image17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6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09.png"/><Relationship Id="rId3" Type="http://schemas.openxmlformats.org/officeDocument/2006/relationships/image" Target="../media/image15.png"/><Relationship Id="rId21" Type="http://schemas.openxmlformats.org/officeDocument/2006/relationships/image" Target="../media/image27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08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03.png"/><Relationship Id="rId5" Type="http://schemas.openxmlformats.org/officeDocument/2006/relationships/image" Target="../media/image1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0.png"/><Relationship Id="rId4" Type="http://schemas.openxmlformats.org/officeDocument/2006/relationships/image" Target="../media/image1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18" Type="http://schemas.openxmlformats.org/officeDocument/2006/relationships/image" Target="../media/image221.png"/><Relationship Id="rId3" Type="http://schemas.openxmlformats.org/officeDocument/2006/relationships/image" Target="../media/image15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19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15.png"/><Relationship Id="rId5" Type="http://schemas.openxmlformats.org/officeDocument/2006/relationships/image" Target="../media/image17.png"/><Relationship Id="rId15" Type="http://schemas.openxmlformats.org/officeDocument/2006/relationships/image" Target="../media/image218.png"/><Relationship Id="rId10" Type="http://schemas.openxmlformats.org/officeDocument/2006/relationships/image" Target="../media/image214.png"/><Relationship Id="rId19" Type="http://schemas.openxmlformats.org/officeDocument/2006/relationships/image" Target="../media/image222.png"/><Relationship Id="rId4" Type="http://schemas.openxmlformats.org/officeDocument/2006/relationships/image" Target="../media/image16.png"/><Relationship Id="rId9" Type="http://schemas.openxmlformats.org/officeDocument/2006/relationships/image" Target="../media/image213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7.png"/><Relationship Id="rId3" Type="http://schemas.openxmlformats.org/officeDocument/2006/relationships/image" Target="../media/image15.png"/><Relationship Id="rId7" Type="http://schemas.openxmlformats.org/officeDocument/2006/relationships/image" Target="../media/image223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25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71.png"/><Relationship Id="rId14" Type="http://schemas.openxmlformats.org/officeDocument/2006/relationships/image" Target="../media/image2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30.svg"/><Relationship Id="rId18" Type="http://schemas.openxmlformats.org/officeDocument/2006/relationships/image" Target="../media/image233.png"/><Relationship Id="rId3" Type="http://schemas.openxmlformats.org/officeDocument/2006/relationships/image" Target="../media/image15.png"/><Relationship Id="rId7" Type="http://schemas.openxmlformats.org/officeDocument/2006/relationships/image" Target="../media/image137.png"/><Relationship Id="rId12" Type="http://schemas.openxmlformats.org/officeDocument/2006/relationships/image" Target="../media/image229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3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140.png"/><Relationship Id="rId5" Type="http://schemas.openxmlformats.org/officeDocument/2006/relationships/image" Target="../media/image17.png"/><Relationship Id="rId15" Type="http://schemas.openxmlformats.org/officeDocument/2006/relationships/image" Target="../media/image231.png"/><Relationship Id="rId10" Type="http://schemas.openxmlformats.org/officeDocument/2006/relationships/image" Target="../media/image69.png"/><Relationship Id="rId19" Type="http://schemas.openxmlformats.org/officeDocument/2006/relationships/image" Target="../media/image234.svg"/><Relationship Id="rId4" Type="http://schemas.openxmlformats.org/officeDocument/2006/relationships/image" Target="../media/image16.png"/><Relationship Id="rId9" Type="http://schemas.openxmlformats.org/officeDocument/2006/relationships/image" Target="../media/image139.png"/><Relationship Id="rId14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0.png"/><Relationship Id="rId18" Type="http://schemas.openxmlformats.org/officeDocument/2006/relationships/image" Target="../media/image244.png"/><Relationship Id="rId26" Type="http://schemas.openxmlformats.org/officeDocument/2006/relationships/image" Target="../media/image252.jpg"/><Relationship Id="rId3" Type="http://schemas.openxmlformats.org/officeDocument/2006/relationships/image" Target="../media/image15.png"/><Relationship Id="rId21" Type="http://schemas.openxmlformats.org/officeDocument/2006/relationships/image" Target="../media/image247.png"/><Relationship Id="rId7" Type="http://schemas.openxmlformats.org/officeDocument/2006/relationships/image" Target="../media/image235.png"/><Relationship Id="rId12" Type="http://schemas.openxmlformats.org/officeDocument/2006/relationships/image" Target="../media/image239.png"/><Relationship Id="rId17" Type="http://schemas.openxmlformats.org/officeDocument/2006/relationships/image" Target="../media/image243.png"/><Relationship Id="rId25" Type="http://schemas.openxmlformats.org/officeDocument/2006/relationships/image" Target="../media/image25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238.png"/><Relationship Id="rId24" Type="http://schemas.openxmlformats.org/officeDocument/2006/relationships/image" Target="../media/image250.png"/><Relationship Id="rId5" Type="http://schemas.openxmlformats.org/officeDocument/2006/relationships/image" Target="../media/image17.png"/><Relationship Id="rId15" Type="http://schemas.openxmlformats.org/officeDocument/2006/relationships/image" Target="../media/image62.png"/><Relationship Id="rId23" Type="http://schemas.openxmlformats.org/officeDocument/2006/relationships/image" Target="../media/image249.png"/><Relationship Id="rId10" Type="http://schemas.openxmlformats.org/officeDocument/2006/relationships/image" Target="../media/image66.png"/><Relationship Id="rId19" Type="http://schemas.openxmlformats.org/officeDocument/2006/relationships/image" Target="../media/image245.png"/><Relationship Id="rId4" Type="http://schemas.openxmlformats.org/officeDocument/2006/relationships/image" Target="../media/image16.png"/><Relationship Id="rId9" Type="http://schemas.openxmlformats.org/officeDocument/2006/relationships/image" Target="../media/image237.png"/><Relationship Id="rId14" Type="http://schemas.openxmlformats.org/officeDocument/2006/relationships/image" Target="../media/image241.png"/><Relationship Id="rId22" Type="http://schemas.openxmlformats.org/officeDocument/2006/relationships/image" Target="../media/image248.png"/><Relationship Id="rId27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0.png"/><Relationship Id="rId3" Type="http://schemas.openxmlformats.org/officeDocument/2006/relationships/image" Target="../media/image15.png"/><Relationship Id="rId21" Type="http://schemas.openxmlformats.org/officeDocument/2006/relationships/image" Target="../media/image266.png"/><Relationship Id="rId7" Type="http://schemas.openxmlformats.org/officeDocument/2006/relationships/image" Target="../media/image253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61.png"/><Relationship Id="rId20" Type="http://schemas.openxmlformats.org/officeDocument/2006/relationships/image" Target="../media/image265.png"/><Relationship Id="rId29" Type="http://schemas.openxmlformats.org/officeDocument/2006/relationships/image" Target="../media/image2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56.png"/><Relationship Id="rId24" Type="http://schemas.openxmlformats.org/officeDocument/2006/relationships/image" Target="../media/image269.png"/><Relationship Id="rId32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28" Type="http://schemas.openxmlformats.org/officeDocument/2006/relationships/image" Target="../media/image272.png"/><Relationship Id="rId10" Type="http://schemas.openxmlformats.org/officeDocument/2006/relationships/image" Target="../media/image255.png"/><Relationship Id="rId19" Type="http://schemas.openxmlformats.org/officeDocument/2006/relationships/image" Target="../media/image264.png"/><Relationship Id="rId31" Type="http://schemas.openxmlformats.org/officeDocument/2006/relationships/image" Target="../media/image274.png"/><Relationship Id="rId4" Type="http://schemas.openxmlformats.org/officeDocument/2006/relationships/image" Target="../media/image16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271.png"/><Relationship Id="rId30" Type="http://schemas.openxmlformats.org/officeDocument/2006/relationships/image" Target="../media/image2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18" Type="http://schemas.openxmlformats.org/officeDocument/2006/relationships/image" Target="../media/image286.png"/><Relationship Id="rId3" Type="http://schemas.openxmlformats.org/officeDocument/2006/relationships/image" Target="../media/image15.png"/><Relationship Id="rId21" Type="http://schemas.openxmlformats.org/officeDocument/2006/relationships/image" Target="../media/image288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84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79.png"/><Relationship Id="rId5" Type="http://schemas.openxmlformats.org/officeDocument/2006/relationships/image" Target="../media/image17.png"/><Relationship Id="rId15" Type="http://schemas.openxmlformats.org/officeDocument/2006/relationships/image" Target="../media/image283.png"/><Relationship Id="rId10" Type="http://schemas.openxmlformats.org/officeDocument/2006/relationships/image" Target="../media/image278.png"/><Relationship Id="rId19" Type="http://schemas.openxmlformats.org/officeDocument/2006/relationships/image" Target="../media/image287.png"/><Relationship Id="rId4" Type="http://schemas.openxmlformats.org/officeDocument/2006/relationships/image" Target="../media/image16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Relationship Id="rId2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2.png"/><Relationship Id="rId3" Type="http://schemas.openxmlformats.org/officeDocument/2006/relationships/image" Target="../media/image15.png"/><Relationship Id="rId7" Type="http://schemas.openxmlformats.org/officeDocument/2006/relationships/image" Target="../media/image289.png"/><Relationship Id="rId12" Type="http://schemas.openxmlformats.org/officeDocument/2006/relationships/image" Target="../media/image240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91.png"/><Relationship Id="rId5" Type="http://schemas.openxmlformats.org/officeDocument/2006/relationships/image" Target="../media/image17.png"/><Relationship Id="rId15" Type="http://schemas.openxmlformats.org/officeDocument/2006/relationships/image" Target="../media/image294.png"/><Relationship Id="rId10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90.png"/><Relationship Id="rId14" Type="http://schemas.openxmlformats.org/officeDocument/2006/relationships/image" Target="../media/image2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1.png"/><Relationship Id="rId3" Type="http://schemas.openxmlformats.org/officeDocument/2006/relationships/image" Target="../media/image15.png"/><Relationship Id="rId7" Type="http://schemas.openxmlformats.org/officeDocument/2006/relationships/image" Target="../media/image296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0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5.png"/><Relationship Id="rId11" Type="http://schemas.openxmlformats.org/officeDocument/2006/relationships/image" Target="../media/image299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75.png"/><Relationship Id="rId4" Type="http://schemas.openxmlformats.org/officeDocument/2006/relationships/image" Target="../media/image16.png"/><Relationship Id="rId9" Type="http://schemas.openxmlformats.org/officeDocument/2006/relationships/image" Target="../media/image298.png"/><Relationship Id="rId14" Type="http://schemas.openxmlformats.org/officeDocument/2006/relationships/image" Target="../media/image3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15.png"/><Relationship Id="rId21" Type="http://schemas.openxmlformats.org/officeDocument/2006/relationships/image" Target="../media/image27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5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17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15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67.png"/><Relationship Id="rId5" Type="http://schemas.openxmlformats.org/officeDocument/2006/relationships/image" Target="../media/image17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16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43.png"/><Relationship Id="rId3" Type="http://schemas.openxmlformats.org/officeDocument/2006/relationships/image" Target="../media/image15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80.png"/><Relationship Id="rId5" Type="http://schemas.openxmlformats.org/officeDocument/2006/relationships/image" Target="../media/image17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7.png"/><Relationship Id="rId3" Type="http://schemas.openxmlformats.org/officeDocument/2006/relationships/image" Target="../media/image15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91.png"/><Relationship Id="rId5" Type="http://schemas.openxmlformats.org/officeDocument/2006/relationships/image" Target="../media/image17.png"/><Relationship Id="rId15" Type="http://schemas.openxmlformats.org/officeDocument/2006/relationships/image" Target="../media/image71.png"/><Relationship Id="rId10" Type="http://schemas.openxmlformats.org/officeDocument/2006/relationships/image" Target="../media/image90.png"/><Relationship Id="rId19" Type="http://schemas.openxmlformats.org/officeDocument/2006/relationships/image" Target="../media/image98.png"/><Relationship Id="rId4" Type="http://schemas.openxmlformats.org/officeDocument/2006/relationships/image" Target="../media/image16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5" Type="http://schemas.openxmlformats.org/officeDocument/2006/relationships/image" Target="../media/image1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" Type="http://schemas.openxmlformats.org/officeDocument/2006/relationships/image" Target="../media/image1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27.png"/><Relationship Id="rId8" Type="http://schemas.openxmlformats.org/officeDocument/2006/relationships/image" Target="../media/image100.png"/><Relationship Id="rId3" Type="http://schemas.openxmlformats.org/officeDocument/2006/relationships/image" Target="../media/image15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9874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028700"/>
            <a:ext cx="114300" cy="114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1714500"/>
            <a:ext cx="76200" cy="76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44577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514350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2743200"/>
            <a:ext cx="76200" cy="76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5829300"/>
            <a:ext cx="114300" cy="114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2180" y="1097161"/>
            <a:ext cx="1428750" cy="95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1782961"/>
            <a:ext cx="1714500" cy="95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4471" y="4526161"/>
            <a:ext cx="1905000" cy="95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580" y="5211961"/>
            <a:ext cx="1428750" cy="95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9780" y="2811661"/>
            <a:ext cx="1619250" cy="95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1204" y="2028825"/>
            <a:ext cx="40005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2171" y="2114550"/>
            <a:ext cx="428625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1600" y="4210050"/>
            <a:ext cx="1828800" cy="952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6350" y="6338888"/>
            <a:ext cx="762000" cy="952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00750" y="6210300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43650" y="6338888"/>
            <a:ext cx="762000" cy="9525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1819394" y="2724150"/>
            <a:ext cx="8553212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fr-CA" sz="4500" b="1" kern="0" spc="180" noProof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STRATÉGIE </a:t>
            </a:r>
            <a:r>
              <a:rPr lang="fr-CA" sz="4500" b="1" kern="0" spc="180" noProof="0">
                <a:solidFill>
                  <a:srgbClr val="D4AF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IoT</a:t>
            </a:r>
            <a:endParaRPr lang="fr-CA" sz="4500" noProof="0"/>
          </a:p>
        </p:txBody>
      </p:sp>
      <p:sp>
        <p:nvSpPr>
          <p:cNvPr id="22" name="Text 1"/>
          <p:cNvSpPr/>
          <p:nvPr/>
        </p:nvSpPr>
        <p:spPr>
          <a:xfrm>
            <a:off x="1819394" y="3448050"/>
            <a:ext cx="855321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fr-CA" sz="3600" noProof="0" err="1">
                <a:solidFill>
                  <a:srgbClr val="FFFFFF"/>
                </a:solidFill>
                <a:latin typeface="ui-serif" pitchFamily="34" charset="0"/>
                <a:ea typeface="ui-serif" pitchFamily="34" charset="-122"/>
                <a:cs typeface="ui-serif" pitchFamily="34" charset="-120"/>
              </a:rPr>
              <a:t>Gastrono</a:t>
            </a:r>
            <a:r>
              <a:rPr lang="fr-CA" sz="3600" noProof="0">
                <a:solidFill>
                  <a:srgbClr val="FFFFFF"/>
                </a:solidFill>
                <a:latin typeface="ui-serif" pitchFamily="34" charset="0"/>
                <a:ea typeface="ui-serif" pitchFamily="34" charset="-122"/>
                <a:cs typeface="ui-serif" pitchFamily="34" charset="-120"/>
              </a:rPr>
              <a:t>-Tech</a:t>
            </a:r>
            <a:endParaRPr lang="fr-CA" sz="3600" noProof="0"/>
          </a:p>
        </p:txBody>
      </p:sp>
      <p:sp>
        <p:nvSpPr>
          <p:cNvPr id="23" name="Text 2"/>
          <p:cNvSpPr/>
          <p:nvPr/>
        </p:nvSpPr>
        <p:spPr>
          <a:xfrm>
            <a:off x="1819394" y="4524375"/>
            <a:ext cx="855321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fr-CA" sz="1800" kern="0" spc="60" noProof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Intégration des technologies intelligentes en restauration</a:t>
            </a:r>
            <a:endParaRPr lang="fr-CA" sz="1800" noProof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81200"/>
            <a:ext cx="35052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20955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743200"/>
            <a:ext cx="3505200" cy="3505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9337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5052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0767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1981200"/>
            <a:ext cx="3505200" cy="76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7700" y="20955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2743200"/>
            <a:ext cx="3505200" cy="3505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29337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35052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38481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7200" y="1981200"/>
            <a:ext cx="3505200" cy="762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1500" y="209550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0" y="2743200"/>
            <a:ext cx="3505200" cy="3505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9600" y="2895600"/>
            <a:ext cx="3200400" cy="723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43900" y="3009900"/>
            <a:ext cx="17145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9600" y="3771900"/>
            <a:ext cx="3200400" cy="723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3900" y="3886200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9600" y="4648200"/>
            <a:ext cx="3200400" cy="7239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4762500"/>
            <a:ext cx="18097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Canaux Collaboratifs</a:t>
            </a:r>
            <a:endParaRPr lang="fr-CA" sz="3600" noProof="0"/>
          </a:p>
        </p:txBody>
      </p:sp>
      <p:sp>
        <p:nvSpPr>
          <p:cNvPr id="29" name="Text 1"/>
          <p:cNvSpPr/>
          <p:nvPr/>
        </p:nvSpPr>
        <p:spPr>
          <a:xfrm>
            <a:off x="609600" y="13335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Mécanismes de coordination pour assurer la fluidité du projet</a:t>
            </a:r>
            <a:endParaRPr lang="fr-CA" sz="1500" noProof="0"/>
          </a:p>
        </p:txBody>
      </p:sp>
      <p:sp>
        <p:nvSpPr>
          <p:cNvPr id="30" name="Text 2"/>
          <p:cNvSpPr/>
          <p:nvPr/>
        </p:nvSpPr>
        <p:spPr>
          <a:xfrm>
            <a:off x="1123950" y="2095500"/>
            <a:ext cx="22174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Comité de pilotage</a:t>
            </a:r>
            <a:endParaRPr lang="fr-CA" sz="1800" noProof="0"/>
          </a:p>
        </p:txBody>
      </p:sp>
      <p:sp>
        <p:nvSpPr>
          <p:cNvPr id="31" name="Text 3"/>
          <p:cNvSpPr/>
          <p:nvPr/>
        </p:nvSpPr>
        <p:spPr>
          <a:xfrm>
            <a:off x="723900" y="2438400"/>
            <a:ext cx="3276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Réunion mensuelle</a:t>
            </a:r>
            <a:endParaRPr lang="fr-CA" sz="1050" noProof="0"/>
          </a:p>
        </p:txBody>
      </p:sp>
      <p:sp>
        <p:nvSpPr>
          <p:cNvPr id="32" name="Text 4"/>
          <p:cNvSpPr/>
          <p:nvPr/>
        </p:nvSpPr>
        <p:spPr>
          <a:xfrm>
            <a:off x="990600" y="28956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Direction + Chef de projet + Responsables techniques</a:t>
            </a:r>
            <a:endParaRPr lang="fr-CA" sz="1200" noProof="0"/>
          </a:p>
        </p:txBody>
      </p:sp>
      <p:sp>
        <p:nvSpPr>
          <p:cNvPr id="33" name="Text 5"/>
          <p:cNvSpPr/>
          <p:nvPr/>
        </p:nvSpPr>
        <p:spPr>
          <a:xfrm>
            <a:off x="990600" y="34671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Décisions stratégiques et ajustements budgétaires</a:t>
            </a:r>
            <a:endParaRPr lang="fr-CA" sz="1200" noProof="0"/>
          </a:p>
        </p:txBody>
      </p:sp>
      <p:sp>
        <p:nvSpPr>
          <p:cNvPr id="34" name="Text 6"/>
          <p:cNvSpPr/>
          <p:nvPr/>
        </p:nvSpPr>
        <p:spPr>
          <a:xfrm>
            <a:off x="990600" y="40386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des risques et arbitrages en cas de retard</a:t>
            </a:r>
            <a:endParaRPr lang="fr-CA" sz="1200" noProof="0"/>
          </a:p>
        </p:txBody>
      </p:sp>
      <p:sp>
        <p:nvSpPr>
          <p:cNvPr id="35" name="Text 7"/>
          <p:cNvSpPr/>
          <p:nvPr/>
        </p:nvSpPr>
        <p:spPr>
          <a:xfrm>
            <a:off x="4772025" y="2095500"/>
            <a:ext cx="24574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Réunions techniques</a:t>
            </a:r>
            <a:endParaRPr lang="fr-CA" sz="1800" noProof="0"/>
          </a:p>
        </p:txBody>
      </p:sp>
      <p:sp>
        <p:nvSpPr>
          <p:cNvPr id="36" name="Text 8"/>
          <p:cNvSpPr/>
          <p:nvPr/>
        </p:nvSpPr>
        <p:spPr>
          <a:xfrm>
            <a:off x="4457700" y="2438400"/>
            <a:ext cx="3276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Réunion hebdomadaire</a:t>
            </a:r>
            <a:endParaRPr lang="fr-CA" sz="1050" noProof="0"/>
          </a:p>
        </p:txBody>
      </p:sp>
      <p:sp>
        <p:nvSpPr>
          <p:cNvPr id="37" name="Text 9"/>
          <p:cNvSpPr/>
          <p:nvPr/>
        </p:nvSpPr>
        <p:spPr>
          <a:xfrm>
            <a:off x="4724400" y="28956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Ingénieur IoT, cybersécurité, analyste données</a:t>
            </a:r>
            <a:endParaRPr lang="fr-CA" sz="1200" noProof="0"/>
          </a:p>
        </p:txBody>
      </p:sp>
      <p:sp>
        <p:nvSpPr>
          <p:cNvPr id="38" name="Text 10"/>
          <p:cNvSpPr/>
          <p:nvPr/>
        </p:nvSpPr>
        <p:spPr>
          <a:xfrm>
            <a:off x="4724400" y="3467100"/>
            <a:ext cx="3509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Suivi des tâches et résolution des obstacles</a:t>
            </a:r>
            <a:endParaRPr lang="fr-CA" sz="1200" noProof="0"/>
          </a:p>
        </p:txBody>
      </p:sp>
      <p:sp>
        <p:nvSpPr>
          <p:cNvPr id="39" name="Text 11"/>
          <p:cNvSpPr/>
          <p:nvPr/>
        </p:nvSpPr>
        <p:spPr>
          <a:xfrm>
            <a:off x="4724400" y="38100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Synchronisation des développements techniques</a:t>
            </a:r>
            <a:endParaRPr lang="fr-CA" sz="1200" noProof="0"/>
          </a:p>
        </p:txBody>
      </p:sp>
      <p:sp>
        <p:nvSpPr>
          <p:cNvPr id="40" name="Text 12"/>
          <p:cNvSpPr/>
          <p:nvPr/>
        </p:nvSpPr>
        <p:spPr>
          <a:xfrm>
            <a:off x="8534400" y="2095500"/>
            <a:ext cx="220599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Outils collaboratifs</a:t>
            </a:r>
            <a:endParaRPr lang="fr-CA" sz="1800" noProof="0"/>
          </a:p>
        </p:txBody>
      </p:sp>
      <p:sp>
        <p:nvSpPr>
          <p:cNvPr id="41" name="Text 13"/>
          <p:cNvSpPr/>
          <p:nvPr/>
        </p:nvSpPr>
        <p:spPr>
          <a:xfrm>
            <a:off x="8191500" y="2438400"/>
            <a:ext cx="3276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Actifs et continus</a:t>
            </a:r>
            <a:endParaRPr lang="fr-CA" sz="1050" noProof="0"/>
          </a:p>
        </p:txBody>
      </p:sp>
      <p:sp>
        <p:nvSpPr>
          <p:cNvPr id="42" name="Text 14"/>
          <p:cNvSpPr/>
          <p:nvPr/>
        </p:nvSpPr>
        <p:spPr>
          <a:xfrm>
            <a:off x="8629650" y="3028950"/>
            <a:ext cx="11658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Teams / Slack</a:t>
            </a:r>
            <a:endParaRPr lang="fr-CA" sz="1200" noProof="0"/>
          </a:p>
        </p:txBody>
      </p:sp>
      <p:sp>
        <p:nvSpPr>
          <p:cNvPr id="43" name="Text 15"/>
          <p:cNvSpPr/>
          <p:nvPr/>
        </p:nvSpPr>
        <p:spPr>
          <a:xfrm>
            <a:off x="8343900" y="33147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instantanée entre équipes</a:t>
            </a:r>
            <a:endParaRPr lang="fr-CA" sz="1050" noProof="0"/>
          </a:p>
        </p:txBody>
      </p:sp>
      <p:sp>
        <p:nvSpPr>
          <p:cNvPr id="44" name="Text 16"/>
          <p:cNvSpPr/>
          <p:nvPr/>
        </p:nvSpPr>
        <p:spPr>
          <a:xfrm>
            <a:off x="8648700" y="3905250"/>
            <a:ext cx="9486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Jira / Trello</a:t>
            </a:r>
            <a:endParaRPr lang="fr-CA" sz="1200" noProof="0"/>
          </a:p>
        </p:txBody>
      </p:sp>
      <p:sp>
        <p:nvSpPr>
          <p:cNvPr id="45" name="Text 17"/>
          <p:cNvSpPr/>
          <p:nvPr/>
        </p:nvSpPr>
        <p:spPr>
          <a:xfrm>
            <a:off x="8343900" y="41910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Suivi des tâches et planification</a:t>
            </a:r>
            <a:endParaRPr lang="fr-CA" sz="1050" noProof="0"/>
          </a:p>
        </p:txBody>
      </p:sp>
      <p:sp>
        <p:nvSpPr>
          <p:cNvPr id="46" name="Text 18"/>
          <p:cNvSpPr/>
          <p:nvPr/>
        </p:nvSpPr>
        <p:spPr>
          <a:xfrm>
            <a:off x="8639175" y="4781550"/>
            <a:ext cx="560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endParaRPr lang="fr-CA" sz="1200" noProof="0"/>
          </a:p>
        </p:txBody>
      </p:sp>
      <p:sp>
        <p:nvSpPr>
          <p:cNvPr id="47" name="Text 19"/>
          <p:cNvSpPr/>
          <p:nvPr/>
        </p:nvSpPr>
        <p:spPr>
          <a:xfrm>
            <a:off x="8343900" y="50673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Documentation et versionnage du code</a:t>
            </a:r>
            <a:endParaRPr lang="fr-CA" sz="1050" noProof="0"/>
          </a:p>
        </p:txBody>
      </p:sp>
      <p:sp>
        <p:nvSpPr>
          <p:cNvPr id="48" name="Text 20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10/24</a:t>
            </a:r>
            <a:endParaRPr lang="fr-CA" sz="1050" noProof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524000"/>
            <a:ext cx="2628900" cy="1295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00" y="1524000"/>
            <a:ext cx="2628900" cy="1295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524000"/>
            <a:ext cx="2628900" cy="1295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500" y="1524000"/>
            <a:ext cx="2628900" cy="1295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Gouvernance en 4 Piliers</a:t>
            </a:r>
            <a:endParaRPr lang="fr-CA" sz="3600" noProof="0"/>
          </a:p>
        </p:txBody>
      </p:sp>
      <p:sp>
        <p:nvSpPr>
          <p:cNvPr id="11" name="Text 1"/>
          <p:cNvSpPr/>
          <p:nvPr/>
        </p:nvSpPr>
        <p:spPr>
          <a:xfrm>
            <a:off x="529590" y="1676400"/>
            <a:ext cx="2788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fr-CA" sz="1500" b="1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Clarté décisionnelle</a:t>
            </a:r>
            <a:endParaRPr lang="fr-CA" sz="1500" noProof="0"/>
          </a:p>
        </p:txBody>
      </p:sp>
      <p:sp>
        <p:nvSpPr>
          <p:cNvPr id="12" name="Text 2"/>
          <p:cNvSpPr/>
          <p:nvPr/>
        </p:nvSpPr>
        <p:spPr>
          <a:xfrm>
            <a:off x="529590" y="2019300"/>
            <a:ext cx="27889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 décide ? Qui approuve ? Quel délai ?</a:t>
            </a:r>
            <a:endParaRPr lang="fr-CA" sz="1050" noProof="0"/>
          </a:p>
        </p:txBody>
      </p:sp>
      <p:sp>
        <p:nvSpPr>
          <p:cNvPr id="13" name="Text 3"/>
          <p:cNvSpPr/>
          <p:nvPr/>
        </p:nvSpPr>
        <p:spPr>
          <a:xfrm>
            <a:off x="3543300" y="1676400"/>
            <a:ext cx="2324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fr-CA" sz="1500" b="1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Conformité légale &amp; éthique</a:t>
            </a:r>
            <a:endParaRPr lang="fr-CA" sz="1500" noProof="0"/>
          </a:p>
        </p:txBody>
      </p:sp>
      <p:sp>
        <p:nvSpPr>
          <p:cNvPr id="14" name="Text 4"/>
          <p:cNvSpPr/>
          <p:nvPr/>
        </p:nvSpPr>
        <p:spPr>
          <a:xfrm>
            <a:off x="3543300" y="2286000"/>
            <a:ext cx="2324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Respect Loi 25, cybergouvernance, sécurité des données personnelles</a:t>
            </a:r>
            <a:endParaRPr lang="fr-CA" sz="1050" noProof="0"/>
          </a:p>
        </p:txBody>
      </p:sp>
      <p:sp>
        <p:nvSpPr>
          <p:cNvPr id="15" name="Text 5"/>
          <p:cNvSpPr/>
          <p:nvPr/>
        </p:nvSpPr>
        <p:spPr>
          <a:xfrm>
            <a:off x="6324600" y="1676400"/>
            <a:ext cx="2324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fr-CA" sz="1500" b="1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Gestion des risques proactive</a:t>
            </a:r>
            <a:endParaRPr lang="fr-CA" sz="1500" noProof="0"/>
          </a:p>
        </p:txBody>
      </p:sp>
      <p:sp>
        <p:nvSpPr>
          <p:cNvPr id="16" name="Text 6"/>
          <p:cNvSpPr/>
          <p:nvPr/>
        </p:nvSpPr>
        <p:spPr>
          <a:xfrm>
            <a:off x="6324600" y="2286000"/>
            <a:ext cx="2324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Identification + traitement + prévention (technique, humain, financier)</a:t>
            </a:r>
            <a:endParaRPr lang="fr-CA" sz="1050" noProof="0"/>
          </a:p>
        </p:txBody>
      </p:sp>
      <p:sp>
        <p:nvSpPr>
          <p:cNvPr id="17" name="Text 7"/>
          <p:cNvSpPr/>
          <p:nvPr/>
        </p:nvSpPr>
        <p:spPr>
          <a:xfrm>
            <a:off x="8873490" y="1676400"/>
            <a:ext cx="2788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fr-CA" sz="1500" b="1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Amélioration continue</a:t>
            </a:r>
            <a:endParaRPr lang="fr-CA" sz="1500" noProof="0"/>
          </a:p>
        </p:txBody>
      </p:sp>
      <p:sp>
        <p:nvSpPr>
          <p:cNvPr id="18" name="Text 8"/>
          <p:cNvSpPr/>
          <p:nvPr/>
        </p:nvSpPr>
        <p:spPr>
          <a:xfrm>
            <a:off x="9105900" y="2019300"/>
            <a:ext cx="2324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Rétroaction après implantation + ajustement des technologies</a:t>
            </a:r>
            <a:endParaRPr lang="fr-CA" sz="1050" noProof="0"/>
          </a:p>
        </p:txBody>
      </p:sp>
      <p:sp>
        <p:nvSpPr>
          <p:cNvPr id="19" name="Text 9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11/24</a:t>
            </a:r>
            <a:endParaRPr lang="fr-CA" sz="1050" noProof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B1C92B-C297-7783-2CF9-1572C1EF3D16}"/>
              </a:ext>
            </a:extLst>
          </p:cNvPr>
          <p:cNvSpPr/>
          <p:nvPr/>
        </p:nvSpPr>
        <p:spPr>
          <a:xfrm>
            <a:off x="5953" y="-2"/>
            <a:ext cx="12183663" cy="6825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048000"/>
            <a:ext cx="3352800" cy="876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181350"/>
            <a:ext cx="1714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076700"/>
            <a:ext cx="3352800" cy="647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42100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876800"/>
            <a:ext cx="3352800" cy="647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50101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1485900"/>
            <a:ext cx="73152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169545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WBS - Structure de Décomposition</a:t>
            </a:r>
            <a:endParaRPr lang="fr-CA" sz="3600" noProof="0"/>
          </a:p>
        </p:txBody>
      </p:sp>
      <p:sp>
        <p:nvSpPr>
          <p:cNvPr id="18" name="Text 1"/>
          <p:cNvSpPr/>
          <p:nvPr/>
        </p:nvSpPr>
        <p:spPr>
          <a:xfrm>
            <a:off x="609600" y="1485900"/>
            <a:ext cx="40233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Décomposition du projet</a:t>
            </a:r>
            <a:endParaRPr lang="fr-CA" sz="1800" noProof="0"/>
          </a:p>
        </p:txBody>
      </p:sp>
      <p:sp>
        <p:nvSpPr>
          <p:cNvPr id="19" name="Text 2"/>
          <p:cNvSpPr/>
          <p:nvPr/>
        </p:nvSpPr>
        <p:spPr>
          <a:xfrm>
            <a:off x="609600" y="2019300"/>
            <a:ext cx="3352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Work Breakdown Structure (WBS) décompose le projet IoT en livrables et tâches pour une gestion efficace.</a:t>
            </a:r>
            <a:endParaRPr lang="fr-CA" sz="1350" noProof="0"/>
          </a:p>
        </p:txBody>
      </p:sp>
      <p:sp>
        <p:nvSpPr>
          <p:cNvPr id="20" name="Text 3"/>
          <p:cNvSpPr/>
          <p:nvPr/>
        </p:nvSpPr>
        <p:spPr>
          <a:xfrm>
            <a:off x="1047750" y="3124200"/>
            <a:ext cx="1760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d'Initiation</a:t>
            </a:r>
            <a:endParaRPr lang="fr-CA" sz="1500" noProof="0"/>
          </a:p>
        </p:txBody>
      </p:sp>
      <p:sp>
        <p:nvSpPr>
          <p:cNvPr id="21" name="Text 4"/>
          <p:cNvSpPr/>
          <p:nvPr/>
        </p:nvSpPr>
        <p:spPr>
          <a:xfrm>
            <a:off x="1028700" y="3390900"/>
            <a:ext cx="2933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des besoins, définition des objectifs</a:t>
            </a:r>
            <a:endParaRPr lang="fr-CA" sz="1200" noProof="0"/>
          </a:p>
        </p:txBody>
      </p:sp>
      <p:sp>
        <p:nvSpPr>
          <p:cNvPr id="22" name="Text 5"/>
          <p:cNvSpPr/>
          <p:nvPr/>
        </p:nvSpPr>
        <p:spPr>
          <a:xfrm>
            <a:off x="1028700" y="4152900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Conception</a:t>
            </a:r>
            <a:endParaRPr lang="fr-CA" sz="1500" noProof="0"/>
          </a:p>
        </p:txBody>
      </p:sp>
      <p:sp>
        <p:nvSpPr>
          <p:cNvPr id="23" name="Text 6"/>
          <p:cNvSpPr/>
          <p:nvPr/>
        </p:nvSpPr>
        <p:spPr>
          <a:xfrm>
            <a:off x="1028700" y="4419600"/>
            <a:ext cx="35204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Architecture, sécurité, prototypes</a:t>
            </a:r>
            <a:endParaRPr lang="fr-CA" sz="1200" noProof="0"/>
          </a:p>
        </p:txBody>
      </p:sp>
      <p:sp>
        <p:nvSpPr>
          <p:cNvPr id="24" name="Text 7"/>
          <p:cNvSpPr/>
          <p:nvPr/>
        </p:nvSpPr>
        <p:spPr>
          <a:xfrm>
            <a:off x="1028700" y="4953000"/>
            <a:ext cx="12915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fr-CA" sz="1500" noProof="0"/>
          </a:p>
        </p:txBody>
      </p:sp>
      <p:sp>
        <p:nvSpPr>
          <p:cNvPr id="25" name="Text 8"/>
          <p:cNvSpPr/>
          <p:nvPr/>
        </p:nvSpPr>
        <p:spPr>
          <a:xfrm>
            <a:off x="1028700" y="5219700"/>
            <a:ext cx="35204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Pilotage, formation, optimisation</a:t>
            </a:r>
            <a:endParaRPr lang="fr-CA" sz="1200" noProof="0"/>
          </a:p>
        </p:txBody>
      </p:sp>
      <p:sp>
        <p:nvSpPr>
          <p:cNvPr id="26" name="Text 9"/>
          <p:cNvSpPr/>
          <p:nvPr/>
        </p:nvSpPr>
        <p:spPr>
          <a:xfrm>
            <a:off x="4705350" y="1638300"/>
            <a:ext cx="36690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fr-CA" sz="1500" noProof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Work </a:t>
            </a:r>
            <a:r>
              <a:rPr lang="fr-CA" sz="150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Breakdown </a:t>
            </a:r>
            <a:r>
              <a:rPr lang="fr-CA" sz="1500" noProof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Structure détaillée</a:t>
            </a:r>
            <a:endParaRPr lang="fr-CA" sz="1500" noProof="0">
              <a:latin typeface="Aptos"/>
              <a:ea typeface="Roboto"/>
              <a:cs typeface="Roboto"/>
            </a:endParaRPr>
          </a:p>
        </p:txBody>
      </p:sp>
      <p:sp>
        <p:nvSpPr>
          <p:cNvPr id="27" name="Text 10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12/24</a:t>
            </a:r>
            <a:endParaRPr lang="fr-CA" sz="1050" noProof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D64B8F-2D5C-CF6C-E08C-74C2CE0DF95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7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rcRect l="5767" t="10785" r="5385" b="12087"/>
          <a:stretch>
            <a:fillRect/>
          </a:stretch>
        </p:blipFill>
        <p:spPr>
          <a:xfrm>
            <a:off x="4262124" y="2038162"/>
            <a:ext cx="7282285" cy="39249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338" y="12192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288" y="1219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2688" y="12192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813" y="12192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1562100"/>
            <a:ext cx="9525000" cy="3619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5981700"/>
            <a:ext cx="323850" cy="419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605790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14700" y="5981700"/>
            <a:ext cx="285750" cy="419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0900" y="6057900"/>
            <a:ext cx="13335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2200" y="5981700"/>
            <a:ext cx="323850" cy="419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605790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9700" y="5981700"/>
            <a:ext cx="323850" cy="419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5900" y="6057900"/>
            <a:ext cx="17145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fr-CA" sz="2700" b="1" kern="0" spc="54" noProof="0">
                <a:solidFill>
                  <a:srgbClr val="FFFFFF"/>
                </a:solidFill>
                <a:latin typeface="Playfair Display"/>
                <a:ea typeface="Playfair Display" pitchFamily="34" charset="-122"/>
                <a:cs typeface="Playfair Display" pitchFamily="34" charset="-120"/>
              </a:rPr>
              <a:t>Diagramme de Gant</a:t>
            </a:r>
            <a:r>
              <a:rPr lang="fr-CA" sz="2700" kern="0" spc="54" noProof="0">
                <a:latin typeface="Playfair Display"/>
                <a:ea typeface="Playfair Display" pitchFamily="34" charset="-122"/>
                <a:cs typeface="Playfair Display" pitchFamily="34" charset="-120"/>
              </a:rPr>
              <a:t>t</a:t>
            </a:r>
            <a:r>
              <a:rPr lang="fr-CA" sz="2700" kern="0" spc="54">
                <a:latin typeface="Playfair Display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fr-CA" sz="2700" b="1">
                <a:latin typeface="Playfair Display"/>
              </a:rPr>
              <a:t>simplifié</a:t>
            </a:r>
          </a:p>
        </p:txBody>
      </p:sp>
      <p:sp>
        <p:nvSpPr>
          <p:cNvPr id="21" name="Text 1"/>
          <p:cNvSpPr/>
          <p:nvPr/>
        </p:nvSpPr>
        <p:spPr>
          <a:xfrm>
            <a:off x="4071938" y="1181100"/>
            <a:ext cx="708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Initiation</a:t>
            </a:r>
            <a:endParaRPr lang="fr-CA" sz="1200" noProof="0"/>
          </a:p>
        </p:txBody>
      </p:sp>
      <p:sp>
        <p:nvSpPr>
          <p:cNvPr id="22" name="Text 2"/>
          <p:cNvSpPr/>
          <p:nvPr/>
        </p:nvSpPr>
        <p:spPr>
          <a:xfrm>
            <a:off x="5195888" y="1181100"/>
            <a:ext cx="91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Conception</a:t>
            </a:r>
            <a:endParaRPr lang="fr-CA" sz="1200" noProof="0"/>
          </a:p>
        </p:txBody>
      </p:sp>
      <p:sp>
        <p:nvSpPr>
          <p:cNvPr id="23" name="Text 3"/>
          <p:cNvSpPr/>
          <p:nvPr/>
        </p:nvSpPr>
        <p:spPr>
          <a:xfrm>
            <a:off x="6491288" y="1181100"/>
            <a:ext cx="10172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fr-CA" sz="1200" noProof="0"/>
          </a:p>
        </p:txBody>
      </p:sp>
      <p:sp>
        <p:nvSpPr>
          <p:cNvPr id="24" name="Text 4"/>
          <p:cNvSpPr/>
          <p:nvPr/>
        </p:nvSpPr>
        <p:spPr>
          <a:xfrm>
            <a:off x="7872413" y="1181100"/>
            <a:ext cx="571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Clôture</a:t>
            </a:r>
            <a:endParaRPr lang="fr-CA" sz="1200" noProof="0"/>
          </a:p>
        </p:txBody>
      </p:sp>
      <p:sp>
        <p:nvSpPr>
          <p:cNvPr id="25" name="Text 5"/>
          <p:cNvSpPr/>
          <p:nvPr/>
        </p:nvSpPr>
        <p:spPr>
          <a:xfrm>
            <a:off x="895350" y="5981700"/>
            <a:ext cx="20916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d'Initiation</a:t>
            </a:r>
            <a:endParaRPr lang="fr-CA" sz="1050" noProof="0"/>
          </a:p>
        </p:txBody>
      </p:sp>
      <p:sp>
        <p:nvSpPr>
          <p:cNvPr id="26" name="Text 6"/>
          <p:cNvSpPr/>
          <p:nvPr/>
        </p:nvSpPr>
        <p:spPr>
          <a:xfrm>
            <a:off x="895350" y="6172200"/>
            <a:ext cx="209169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fr-CA" sz="9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Définition des besoins et des défis</a:t>
            </a:r>
            <a:endParaRPr lang="fr-CA" sz="900" noProof="0"/>
          </a:p>
        </p:txBody>
      </p:sp>
      <p:sp>
        <p:nvSpPr>
          <p:cNvPr id="27" name="Text 7"/>
          <p:cNvSpPr/>
          <p:nvPr/>
        </p:nvSpPr>
        <p:spPr>
          <a:xfrm>
            <a:off x="3714750" y="5981700"/>
            <a:ext cx="24688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de Conception</a:t>
            </a:r>
            <a:endParaRPr lang="fr-CA" sz="1050" noProof="0"/>
          </a:p>
        </p:txBody>
      </p:sp>
      <p:sp>
        <p:nvSpPr>
          <p:cNvPr id="28" name="Text 8"/>
          <p:cNvSpPr/>
          <p:nvPr/>
        </p:nvSpPr>
        <p:spPr>
          <a:xfrm>
            <a:off x="3714750" y="6172200"/>
            <a:ext cx="24688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fr-CA" sz="9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technologique et opérationnelle</a:t>
            </a:r>
            <a:endParaRPr lang="fr-CA" sz="900" noProof="0"/>
          </a:p>
        </p:txBody>
      </p:sp>
      <p:sp>
        <p:nvSpPr>
          <p:cNvPr id="29" name="Text 9"/>
          <p:cNvSpPr/>
          <p:nvPr/>
        </p:nvSpPr>
        <p:spPr>
          <a:xfrm>
            <a:off x="6610350" y="5981700"/>
            <a:ext cx="20345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de Déploiement</a:t>
            </a:r>
            <a:endParaRPr lang="fr-CA" sz="1050" noProof="0"/>
          </a:p>
        </p:txBody>
      </p:sp>
      <p:sp>
        <p:nvSpPr>
          <p:cNvPr id="30" name="Text 10"/>
          <p:cNvSpPr/>
          <p:nvPr/>
        </p:nvSpPr>
        <p:spPr>
          <a:xfrm>
            <a:off x="6610350" y="6172200"/>
            <a:ext cx="20345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fr-CA" sz="9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Implantation pilote des solutions</a:t>
            </a:r>
            <a:endParaRPr lang="fr-CA" sz="900" noProof="0"/>
          </a:p>
        </p:txBody>
      </p:sp>
      <p:sp>
        <p:nvSpPr>
          <p:cNvPr id="31" name="Text 11"/>
          <p:cNvSpPr/>
          <p:nvPr/>
        </p:nvSpPr>
        <p:spPr>
          <a:xfrm>
            <a:off x="9467850" y="5981700"/>
            <a:ext cx="17716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de Clôture</a:t>
            </a:r>
            <a:endParaRPr lang="fr-CA" sz="1050" noProof="0"/>
          </a:p>
        </p:txBody>
      </p:sp>
      <p:sp>
        <p:nvSpPr>
          <p:cNvPr id="32" name="Text 12"/>
          <p:cNvSpPr/>
          <p:nvPr/>
        </p:nvSpPr>
        <p:spPr>
          <a:xfrm>
            <a:off x="9467850" y="6172200"/>
            <a:ext cx="17716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fr-CA" sz="9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Rapport final et optimisation</a:t>
            </a:r>
            <a:endParaRPr lang="fr-CA" sz="900" noProof="0"/>
          </a:p>
        </p:txBody>
      </p:sp>
      <p:sp>
        <p:nvSpPr>
          <p:cNvPr id="33" name="Text 13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13/24</a:t>
            </a:r>
            <a:endParaRPr lang="fr-CA" sz="1050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BF77BE-52A1-2093-F9D8-7D12142A551F}"/>
              </a:ext>
            </a:extLst>
          </p:cNvPr>
          <p:cNvSpPr/>
          <p:nvPr/>
        </p:nvSpPr>
        <p:spPr>
          <a:xfrm>
            <a:off x="415675" y="4781926"/>
            <a:ext cx="9530638" cy="190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25F53-BACD-B2B0-D7CD-B50B80B8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8002D76C-CCB6-3EC3-3006-1242948F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CC7A8206-2A26-9E0E-BEBF-440E1A9AC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0" name="Text 0">
            <a:extLst>
              <a:ext uri="{FF2B5EF4-FFF2-40B4-BE49-F238E27FC236}">
                <a16:creationId xmlns:a16="http://schemas.microsoft.com/office/drawing/2014/main" id="{48F72545-04A1-7889-BD96-798655883900}"/>
              </a:ext>
            </a:extLst>
          </p:cNvPr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fr-CA" sz="2700" b="1" kern="0" spc="54" noProof="0">
                <a:solidFill>
                  <a:srgbClr val="FFFFFF"/>
                </a:solidFill>
                <a:latin typeface="Playfair Display"/>
                <a:ea typeface="Playfair Display" pitchFamily="34" charset="-122"/>
                <a:cs typeface="Playfair Display" pitchFamily="34" charset="-120"/>
              </a:rPr>
              <a:t>Diagramme de Gant</a:t>
            </a:r>
            <a:r>
              <a:rPr lang="fr-CA" sz="2700" kern="0" spc="54" noProof="0">
                <a:latin typeface="Playfair Display"/>
                <a:ea typeface="Playfair Display" pitchFamily="34" charset="-122"/>
                <a:cs typeface="Playfair Display" pitchFamily="34" charset="-120"/>
              </a:rPr>
              <a:t>t</a:t>
            </a:r>
            <a:r>
              <a:rPr lang="fr-CA" sz="2700" kern="0" spc="54">
                <a:latin typeface="Playfair Display"/>
                <a:ea typeface="Playfair Display" pitchFamily="34" charset="-122"/>
                <a:cs typeface="Playfair Display" pitchFamily="34" charset="-120"/>
              </a:rPr>
              <a:t> </a:t>
            </a:r>
            <a:r>
              <a:rPr lang="fr-CA" sz="2700" b="1" kern="0" spc="54">
                <a:latin typeface="Playfair Display"/>
                <a:ea typeface="Playfair Display" pitchFamily="34" charset="-122"/>
                <a:cs typeface="Playfair Display" pitchFamily="34" charset="-120"/>
              </a:rPr>
              <a:t>détaillé</a:t>
            </a:r>
            <a:endParaRPr lang="fr-CA" sz="2700" b="1" err="1">
              <a:latin typeface="Playfair Display"/>
            </a:endParaRP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DEA23CC7-0746-DDCB-3444-753DA27863F9}"/>
              </a:ext>
            </a:extLst>
          </p:cNvPr>
          <p:cNvSpPr/>
          <p:nvPr/>
        </p:nvSpPr>
        <p:spPr>
          <a:xfrm>
            <a:off x="4071938" y="1181100"/>
            <a:ext cx="708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fr-CA" sz="1200" noProof="0">
              <a:solidFill>
                <a:srgbClr val="D1D5DB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B99188EE-4712-BDD8-4997-31CAB5900E9A}"/>
              </a:ext>
            </a:extLst>
          </p:cNvPr>
          <p:cNvSpPr/>
          <p:nvPr/>
        </p:nvSpPr>
        <p:spPr>
          <a:xfrm>
            <a:off x="7872413" y="1181100"/>
            <a:ext cx="571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fr-CA" sz="1200" noProof="0">
              <a:solidFill>
                <a:srgbClr val="D1D5DB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0B98DB-68D1-678E-04F6-730A73C62C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11" t="20481" r="9596" b="36039"/>
          <a:stretch>
            <a:fillRect/>
          </a:stretch>
        </p:blipFill>
        <p:spPr>
          <a:xfrm>
            <a:off x="1599257" y="1409045"/>
            <a:ext cx="8991516" cy="42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2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485900"/>
            <a:ext cx="457200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16002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324100"/>
            <a:ext cx="10972800" cy="3924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324100"/>
            <a:ext cx="10972800" cy="495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2324100"/>
            <a:ext cx="2356991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66591" y="2324100"/>
            <a:ext cx="1143000" cy="495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9591" y="2324100"/>
            <a:ext cx="992832" cy="495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02423" y="2324100"/>
            <a:ext cx="3339703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42127" y="2324100"/>
            <a:ext cx="3140273" cy="495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2819400"/>
            <a:ext cx="10972800" cy="685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" y="30861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3505200"/>
            <a:ext cx="10972800" cy="685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" y="37719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191000"/>
            <a:ext cx="10972800" cy="685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2000" y="43434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4876800"/>
            <a:ext cx="10972800" cy="685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2000" y="51435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000" y="5829300"/>
            <a:ext cx="1905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Risques Techniques</a:t>
            </a:r>
            <a:endParaRPr lang="fr-CA" sz="3600" noProof="0"/>
          </a:p>
        </p:txBody>
      </p:sp>
      <p:sp>
        <p:nvSpPr>
          <p:cNvPr id="26" name="Text 1"/>
          <p:cNvSpPr/>
          <p:nvPr/>
        </p:nvSpPr>
        <p:spPr>
          <a:xfrm>
            <a:off x="1219200" y="1619250"/>
            <a:ext cx="838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des risques techniques liés à l'implantation d'IoT dans les opérations de restauration</a:t>
            </a:r>
            <a:endParaRPr lang="fr-CA" sz="1350" noProof="0"/>
          </a:p>
        </p:txBody>
      </p:sp>
      <p:sp>
        <p:nvSpPr>
          <p:cNvPr id="27" name="Text 2"/>
          <p:cNvSpPr/>
          <p:nvPr/>
        </p:nvSpPr>
        <p:spPr>
          <a:xfrm>
            <a:off x="762000" y="2324100"/>
            <a:ext cx="2356991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350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Risque</a:t>
            </a:r>
            <a:endParaRPr lang="fr-CA" sz="1350" noProof="0"/>
          </a:p>
        </p:txBody>
      </p:sp>
      <p:sp>
        <p:nvSpPr>
          <p:cNvPr id="28" name="Text 3"/>
          <p:cNvSpPr/>
          <p:nvPr/>
        </p:nvSpPr>
        <p:spPr>
          <a:xfrm>
            <a:off x="3118991" y="2324100"/>
            <a:ext cx="1371600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350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Probabilité</a:t>
            </a:r>
            <a:endParaRPr lang="fr-CA" sz="1350" noProof="0"/>
          </a:p>
        </p:txBody>
      </p:sp>
      <p:sp>
        <p:nvSpPr>
          <p:cNvPr id="29" name="Text 4"/>
          <p:cNvSpPr/>
          <p:nvPr/>
        </p:nvSpPr>
        <p:spPr>
          <a:xfrm>
            <a:off x="4261991" y="2324100"/>
            <a:ext cx="1191399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350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</a:t>
            </a:r>
            <a:endParaRPr lang="fr-CA" sz="1350" noProof="0"/>
          </a:p>
        </p:txBody>
      </p:sp>
      <p:sp>
        <p:nvSpPr>
          <p:cNvPr id="30" name="Text 5"/>
          <p:cNvSpPr/>
          <p:nvPr/>
        </p:nvSpPr>
        <p:spPr>
          <a:xfrm>
            <a:off x="5254823" y="2324100"/>
            <a:ext cx="4007644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350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Mesure d'atténuation</a:t>
            </a:r>
            <a:endParaRPr lang="fr-CA" sz="1350" noProof="0"/>
          </a:p>
        </p:txBody>
      </p:sp>
      <p:sp>
        <p:nvSpPr>
          <p:cNvPr id="31" name="Text 6"/>
          <p:cNvSpPr/>
          <p:nvPr/>
        </p:nvSpPr>
        <p:spPr>
          <a:xfrm>
            <a:off x="8594527" y="2324100"/>
            <a:ext cx="3140273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350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 prévue</a:t>
            </a:r>
            <a:endParaRPr lang="fr-CA" sz="1350" noProof="0"/>
          </a:p>
        </p:txBody>
      </p:sp>
      <p:sp>
        <p:nvSpPr>
          <p:cNvPr id="32" name="Text 7"/>
          <p:cNvSpPr/>
          <p:nvPr/>
        </p:nvSpPr>
        <p:spPr>
          <a:xfrm>
            <a:off x="990600" y="2819400"/>
            <a:ext cx="235699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Cyberattaque sur le système IoT</a:t>
            </a:r>
            <a:endParaRPr lang="fr-CA" sz="1200" noProof="0"/>
          </a:p>
        </p:txBody>
      </p:sp>
      <p:sp>
        <p:nvSpPr>
          <p:cNvPr id="33" name="Text 8"/>
          <p:cNvSpPr/>
          <p:nvPr/>
        </p:nvSpPr>
        <p:spPr>
          <a:xfrm>
            <a:off x="3118991" y="2819400"/>
            <a:ext cx="1143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6B6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Élevée</a:t>
            </a:r>
            <a:endParaRPr lang="fr-CA" sz="1200" noProof="0"/>
          </a:p>
        </p:txBody>
      </p:sp>
      <p:sp>
        <p:nvSpPr>
          <p:cNvPr id="34" name="Text 9"/>
          <p:cNvSpPr/>
          <p:nvPr/>
        </p:nvSpPr>
        <p:spPr>
          <a:xfrm>
            <a:off x="4261991" y="2819400"/>
            <a:ext cx="992832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6B6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Très élevée</a:t>
            </a:r>
            <a:endParaRPr lang="fr-CA" sz="1200" noProof="0"/>
          </a:p>
        </p:txBody>
      </p:sp>
      <p:sp>
        <p:nvSpPr>
          <p:cNvPr id="35" name="Text 10"/>
          <p:cNvSpPr/>
          <p:nvPr/>
        </p:nvSpPr>
        <p:spPr>
          <a:xfrm>
            <a:off x="5254823" y="2819400"/>
            <a:ext cx="3339703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Installer un pare-feu, chiffrement, mises à jour régulières</a:t>
            </a:r>
            <a:endParaRPr lang="fr-CA" sz="1200" noProof="0"/>
          </a:p>
        </p:txBody>
      </p:sp>
      <p:sp>
        <p:nvSpPr>
          <p:cNvPr id="36" name="Text 11"/>
          <p:cNvSpPr/>
          <p:nvPr/>
        </p:nvSpPr>
        <p:spPr>
          <a:xfrm>
            <a:off x="8594527" y="2819400"/>
            <a:ext cx="3140273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Mettre un plan de cybersécurité et audits trimestriels</a:t>
            </a:r>
            <a:endParaRPr lang="fr-CA" sz="1200" noProof="0"/>
          </a:p>
        </p:txBody>
      </p:sp>
      <p:sp>
        <p:nvSpPr>
          <p:cNvPr id="37" name="Text 12"/>
          <p:cNvSpPr/>
          <p:nvPr/>
        </p:nvSpPr>
        <p:spPr>
          <a:xfrm>
            <a:off x="990600" y="3505200"/>
            <a:ext cx="235699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Panne générale du système</a:t>
            </a:r>
            <a:endParaRPr lang="fr-CA" sz="1200" noProof="0"/>
          </a:p>
        </p:txBody>
      </p:sp>
      <p:sp>
        <p:nvSpPr>
          <p:cNvPr id="38" name="Text 13"/>
          <p:cNvSpPr/>
          <p:nvPr/>
        </p:nvSpPr>
        <p:spPr>
          <a:xfrm>
            <a:off x="3118991" y="3505200"/>
            <a:ext cx="1371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CC5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Moyenne</a:t>
            </a:r>
            <a:endParaRPr lang="fr-CA" sz="1200" noProof="0"/>
          </a:p>
        </p:txBody>
      </p:sp>
      <p:sp>
        <p:nvSpPr>
          <p:cNvPr id="39" name="Text 14"/>
          <p:cNvSpPr/>
          <p:nvPr/>
        </p:nvSpPr>
        <p:spPr>
          <a:xfrm>
            <a:off x="4261991" y="3505200"/>
            <a:ext cx="992832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6B6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Élevé</a:t>
            </a:r>
            <a:endParaRPr lang="fr-CA" sz="1200" noProof="0"/>
          </a:p>
        </p:txBody>
      </p:sp>
      <p:sp>
        <p:nvSpPr>
          <p:cNvPr id="40" name="Text 15"/>
          <p:cNvSpPr/>
          <p:nvPr/>
        </p:nvSpPr>
        <p:spPr>
          <a:xfrm>
            <a:off x="5254823" y="3505200"/>
            <a:ext cx="4007644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Prévoir un système de secours</a:t>
            </a:r>
            <a:endParaRPr lang="fr-CA" sz="1200" noProof="0"/>
          </a:p>
        </p:txBody>
      </p:sp>
      <p:sp>
        <p:nvSpPr>
          <p:cNvPr id="41" name="Text 16"/>
          <p:cNvSpPr/>
          <p:nvPr/>
        </p:nvSpPr>
        <p:spPr>
          <a:xfrm>
            <a:off x="8594527" y="3505200"/>
            <a:ext cx="3768328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Installer un serveur de secours</a:t>
            </a:r>
            <a:endParaRPr lang="fr-CA" sz="1200" noProof="0"/>
          </a:p>
        </p:txBody>
      </p:sp>
      <p:sp>
        <p:nvSpPr>
          <p:cNvPr id="42" name="Text 17"/>
          <p:cNvSpPr/>
          <p:nvPr/>
        </p:nvSpPr>
        <p:spPr>
          <a:xfrm>
            <a:off x="971550" y="4191000"/>
            <a:ext cx="282838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Perte de données</a:t>
            </a:r>
            <a:endParaRPr lang="fr-CA" sz="1200" noProof="0"/>
          </a:p>
        </p:txBody>
      </p:sp>
      <p:sp>
        <p:nvSpPr>
          <p:cNvPr id="43" name="Text 18"/>
          <p:cNvSpPr/>
          <p:nvPr/>
        </p:nvSpPr>
        <p:spPr>
          <a:xfrm>
            <a:off x="3118991" y="4191000"/>
            <a:ext cx="1371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CC5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Moyenne</a:t>
            </a:r>
            <a:endParaRPr lang="fr-CA" sz="1200" noProof="0"/>
          </a:p>
        </p:txBody>
      </p:sp>
      <p:sp>
        <p:nvSpPr>
          <p:cNvPr id="44" name="Text 19"/>
          <p:cNvSpPr/>
          <p:nvPr/>
        </p:nvSpPr>
        <p:spPr>
          <a:xfrm>
            <a:off x="4261991" y="4191000"/>
            <a:ext cx="992832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6B6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Élevé</a:t>
            </a:r>
            <a:endParaRPr lang="fr-CA" sz="1200" noProof="0"/>
          </a:p>
        </p:txBody>
      </p:sp>
      <p:sp>
        <p:nvSpPr>
          <p:cNvPr id="45" name="Text 20"/>
          <p:cNvSpPr/>
          <p:nvPr/>
        </p:nvSpPr>
        <p:spPr>
          <a:xfrm>
            <a:off x="5254823" y="4191000"/>
            <a:ext cx="3339703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Sauvegardes automatiques et application du 3-2-1</a:t>
            </a:r>
            <a:endParaRPr lang="fr-CA" sz="1200" noProof="0"/>
          </a:p>
        </p:txBody>
      </p:sp>
      <p:sp>
        <p:nvSpPr>
          <p:cNvPr id="46" name="Text 21"/>
          <p:cNvSpPr/>
          <p:nvPr/>
        </p:nvSpPr>
        <p:spPr>
          <a:xfrm>
            <a:off x="8594527" y="4191000"/>
            <a:ext cx="3768328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Mettre en place un backup quotidien</a:t>
            </a:r>
            <a:endParaRPr lang="fr-CA" sz="1200" noProof="0"/>
          </a:p>
        </p:txBody>
      </p:sp>
      <p:sp>
        <p:nvSpPr>
          <p:cNvPr id="47" name="Text 22"/>
          <p:cNvSpPr/>
          <p:nvPr/>
        </p:nvSpPr>
        <p:spPr>
          <a:xfrm>
            <a:off x="990600" y="4876800"/>
            <a:ext cx="235699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Lecture de données erronées</a:t>
            </a:r>
            <a:endParaRPr lang="fr-CA" sz="1200" noProof="0"/>
          </a:p>
        </p:txBody>
      </p:sp>
      <p:sp>
        <p:nvSpPr>
          <p:cNvPr id="48" name="Text 23"/>
          <p:cNvSpPr/>
          <p:nvPr/>
        </p:nvSpPr>
        <p:spPr>
          <a:xfrm>
            <a:off x="3118991" y="4876800"/>
            <a:ext cx="1143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6B6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Élevée</a:t>
            </a:r>
            <a:endParaRPr lang="fr-CA" sz="1200" noProof="0"/>
          </a:p>
        </p:txBody>
      </p:sp>
      <p:sp>
        <p:nvSpPr>
          <p:cNvPr id="49" name="Text 24"/>
          <p:cNvSpPr/>
          <p:nvPr/>
        </p:nvSpPr>
        <p:spPr>
          <a:xfrm>
            <a:off x="4261991" y="4876800"/>
            <a:ext cx="992832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6B6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Élevé</a:t>
            </a:r>
            <a:endParaRPr lang="fr-CA" sz="1200" noProof="0"/>
          </a:p>
        </p:txBody>
      </p:sp>
      <p:sp>
        <p:nvSpPr>
          <p:cNvPr id="50" name="Text 25"/>
          <p:cNvSpPr/>
          <p:nvPr/>
        </p:nvSpPr>
        <p:spPr>
          <a:xfrm>
            <a:off x="5254823" y="4876800"/>
            <a:ext cx="4007644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Calibration régulière des capteurs</a:t>
            </a:r>
            <a:endParaRPr lang="fr-CA" sz="1200" noProof="0"/>
          </a:p>
        </p:txBody>
      </p:sp>
      <p:sp>
        <p:nvSpPr>
          <p:cNvPr id="51" name="Text 26"/>
          <p:cNvSpPr/>
          <p:nvPr/>
        </p:nvSpPr>
        <p:spPr>
          <a:xfrm>
            <a:off x="8594527" y="4876800"/>
            <a:ext cx="3768328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Vérification hebdomadaire des capteurs</a:t>
            </a:r>
            <a:endParaRPr lang="fr-CA" sz="1200" noProof="0"/>
          </a:p>
        </p:txBody>
      </p:sp>
      <p:sp>
        <p:nvSpPr>
          <p:cNvPr id="52" name="Text 27"/>
          <p:cNvSpPr/>
          <p:nvPr/>
        </p:nvSpPr>
        <p:spPr>
          <a:xfrm>
            <a:off x="1028700" y="5562600"/>
            <a:ext cx="235699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Mauvaise connexion internet</a:t>
            </a:r>
            <a:endParaRPr lang="fr-CA" sz="1200" noProof="0"/>
          </a:p>
        </p:txBody>
      </p:sp>
      <p:sp>
        <p:nvSpPr>
          <p:cNvPr id="53" name="Text 28"/>
          <p:cNvSpPr/>
          <p:nvPr/>
        </p:nvSpPr>
        <p:spPr>
          <a:xfrm>
            <a:off x="3118991" y="5562600"/>
            <a:ext cx="1371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CC5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Moyenne</a:t>
            </a:r>
            <a:endParaRPr lang="fr-CA" sz="1200" noProof="0"/>
          </a:p>
        </p:txBody>
      </p:sp>
      <p:sp>
        <p:nvSpPr>
          <p:cNvPr id="54" name="Text 29"/>
          <p:cNvSpPr/>
          <p:nvPr/>
        </p:nvSpPr>
        <p:spPr>
          <a:xfrm>
            <a:off x="4261991" y="5562600"/>
            <a:ext cx="992832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CC5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</a:t>
            </a:r>
            <a:endParaRPr lang="fr-CA" sz="1200" noProof="0"/>
          </a:p>
        </p:txBody>
      </p:sp>
      <p:sp>
        <p:nvSpPr>
          <p:cNvPr id="55" name="Text 30"/>
          <p:cNvSpPr/>
          <p:nvPr/>
        </p:nvSpPr>
        <p:spPr>
          <a:xfrm>
            <a:off x="5254823" y="5562600"/>
            <a:ext cx="4007644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Ajouter un second fournisseur</a:t>
            </a:r>
            <a:endParaRPr lang="fr-CA" sz="1200" noProof="0"/>
          </a:p>
        </p:txBody>
      </p:sp>
      <p:sp>
        <p:nvSpPr>
          <p:cNvPr id="56" name="Text 31"/>
          <p:cNvSpPr/>
          <p:nvPr/>
        </p:nvSpPr>
        <p:spPr>
          <a:xfrm>
            <a:off x="8594527" y="5562600"/>
            <a:ext cx="3768328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Installer une connexion secondaire</a:t>
            </a:r>
            <a:endParaRPr lang="fr-CA" sz="1200" noProof="0"/>
          </a:p>
        </p:txBody>
      </p:sp>
      <p:sp>
        <p:nvSpPr>
          <p:cNvPr id="57" name="Text 32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14/24</a:t>
            </a:r>
            <a:endParaRPr lang="fr-CA" sz="1050" noProof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81200"/>
            <a:ext cx="5372100" cy="876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1336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009900"/>
            <a:ext cx="5372100" cy="876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162300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038600"/>
            <a:ext cx="5372100" cy="876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191000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981200"/>
            <a:ext cx="5372100" cy="876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2700" y="2133600"/>
            <a:ext cx="21907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3009900"/>
            <a:ext cx="5372100" cy="876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316230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4038600"/>
            <a:ext cx="5372100" cy="876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4191000"/>
            <a:ext cx="14287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5943600"/>
            <a:ext cx="1714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Risques Humains</a:t>
            </a:r>
            <a:endParaRPr lang="fr-CA" sz="3600" noProof="0"/>
          </a:p>
        </p:txBody>
      </p:sp>
      <p:sp>
        <p:nvSpPr>
          <p:cNvPr id="21" name="Text 1"/>
          <p:cNvSpPr/>
          <p:nvPr/>
        </p:nvSpPr>
        <p:spPr>
          <a:xfrm>
            <a:off x="609600" y="14859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des risques liés au personnel et stratégies de formation pour prévenir les erreurs.</a:t>
            </a:r>
            <a:endParaRPr lang="fr-CA" sz="1350" noProof="0"/>
          </a:p>
        </p:txBody>
      </p:sp>
      <p:sp>
        <p:nvSpPr>
          <p:cNvPr id="22" name="Text 2"/>
          <p:cNvSpPr/>
          <p:nvPr/>
        </p:nvSpPr>
        <p:spPr>
          <a:xfrm>
            <a:off x="1066800" y="2133600"/>
            <a:ext cx="23660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Mauvaise manipulation</a:t>
            </a:r>
            <a:endParaRPr lang="fr-CA" sz="1500" noProof="0"/>
          </a:p>
        </p:txBody>
      </p:sp>
      <p:sp>
        <p:nvSpPr>
          <p:cNvPr id="23" name="Text 3"/>
          <p:cNvSpPr/>
          <p:nvPr/>
        </p:nvSpPr>
        <p:spPr>
          <a:xfrm>
            <a:off x="5286375" y="2190750"/>
            <a:ext cx="6515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Moyenne</a:t>
            </a:r>
            <a:endParaRPr lang="fr-CA" sz="1050" noProof="0"/>
          </a:p>
        </p:txBody>
      </p:sp>
      <p:sp>
        <p:nvSpPr>
          <p:cNvPr id="24" name="Text 4"/>
          <p:cNvSpPr/>
          <p:nvPr/>
        </p:nvSpPr>
        <p:spPr>
          <a:xfrm>
            <a:off x="762000" y="2476500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Formation régulière sur l'utilisation des équipements.</a:t>
            </a:r>
            <a:endParaRPr lang="fr-CA" sz="1200" noProof="0"/>
          </a:p>
        </p:txBody>
      </p:sp>
      <p:sp>
        <p:nvSpPr>
          <p:cNvPr id="25" name="Text 5"/>
          <p:cNvSpPr/>
          <p:nvPr/>
        </p:nvSpPr>
        <p:spPr>
          <a:xfrm>
            <a:off x="1047750" y="3162300"/>
            <a:ext cx="23202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Partage d'informations</a:t>
            </a:r>
            <a:endParaRPr lang="fr-CA" sz="1500" noProof="0"/>
          </a:p>
        </p:txBody>
      </p:sp>
      <p:sp>
        <p:nvSpPr>
          <p:cNvPr id="26" name="Text 6"/>
          <p:cNvSpPr/>
          <p:nvPr/>
        </p:nvSpPr>
        <p:spPr>
          <a:xfrm>
            <a:off x="5286375" y="3219450"/>
            <a:ext cx="6515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Moyenne</a:t>
            </a:r>
            <a:endParaRPr lang="fr-CA" sz="1050" noProof="0"/>
          </a:p>
        </p:txBody>
      </p:sp>
      <p:sp>
        <p:nvSpPr>
          <p:cNvPr id="27" name="Text 7"/>
          <p:cNvSpPr/>
          <p:nvPr/>
        </p:nvSpPr>
        <p:spPr>
          <a:xfrm>
            <a:off x="762000" y="3505200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Sensibilisation à la confidentialité et bonnes pratiques.</a:t>
            </a:r>
            <a:endParaRPr lang="fr-CA" sz="1200" noProof="0"/>
          </a:p>
        </p:txBody>
      </p:sp>
      <p:sp>
        <p:nvSpPr>
          <p:cNvPr id="28" name="Text 8"/>
          <p:cNvSpPr/>
          <p:nvPr/>
        </p:nvSpPr>
        <p:spPr>
          <a:xfrm>
            <a:off x="1114425" y="4191000"/>
            <a:ext cx="27317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Non-respect des politiques</a:t>
            </a:r>
            <a:endParaRPr lang="fr-CA" sz="1500" noProof="0"/>
          </a:p>
        </p:txBody>
      </p:sp>
      <p:sp>
        <p:nvSpPr>
          <p:cNvPr id="29" name="Text 9"/>
          <p:cNvSpPr/>
          <p:nvPr/>
        </p:nvSpPr>
        <p:spPr>
          <a:xfrm>
            <a:off x="5286375" y="4248150"/>
            <a:ext cx="6515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Moyenne</a:t>
            </a:r>
            <a:endParaRPr lang="fr-CA" sz="1050" noProof="0"/>
          </a:p>
        </p:txBody>
      </p:sp>
      <p:sp>
        <p:nvSpPr>
          <p:cNvPr id="30" name="Text 10"/>
          <p:cNvSpPr/>
          <p:nvPr/>
        </p:nvSpPr>
        <p:spPr>
          <a:xfrm>
            <a:off x="762000" y="4533900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Formation sur la sécurité et vérification des accès.</a:t>
            </a:r>
            <a:endParaRPr lang="fr-CA" sz="1200" noProof="0"/>
          </a:p>
        </p:txBody>
      </p:sp>
      <p:sp>
        <p:nvSpPr>
          <p:cNvPr id="31" name="Text 11"/>
          <p:cNvSpPr/>
          <p:nvPr/>
        </p:nvSpPr>
        <p:spPr>
          <a:xfrm>
            <a:off x="6696075" y="2133600"/>
            <a:ext cx="20916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Manque de vigilance</a:t>
            </a:r>
            <a:endParaRPr lang="fr-CA" sz="1500" noProof="0"/>
          </a:p>
        </p:txBody>
      </p:sp>
      <p:sp>
        <p:nvSpPr>
          <p:cNvPr id="32" name="Text 12"/>
          <p:cNvSpPr/>
          <p:nvPr/>
        </p:nvSpPr>
        <p:spPr>
          <a:xfrm>
            <a:off x="10887075" y="2190750"/>
            <a:ext cx="6515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Moyenne</a:t>
            </a:r>
            <a:endParaRPr lang="fr-CA" sz="1050" noProof="0"/>
          </a:p>
        </p:txBody>
      </p:sp>
      <p:sp>
        <p:nvSpPr>
          <p:cNvPr id="33" name="Text 13"/>
          <p:cNvSpPr/>
          <p:nvPr/>
        </p:nvSpPr>
        <p:spPr>
          <a:xfrm>
            <a:off x="6362700" y="2476500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Sensibilisation et procédures claires de signalement.</a:t>
            </a:r>
            <a:endParaRPr lang="fr-CA" sz="1200" noProof="0"/>
          </a:p>
        </p:txBody>
      </p:sp>
      <p:sp>
        <p:nvSpPr>
          <p:cNvPr id="34" name="Text 14"/>
          <p:cNvSpPr/>
          <p:nvPr/>
        </p:nvSpPr>
        <p:spPr>
          <a:xfrm>
            <a:off x="6667500" y="3162300"/>
            <a:ext cx="27660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Résistance au changement</a:t>
            </a:r>
            <a:endParaRPr lang="fr-CA" sz="1500" noProof="0"/>
          </a:p>
        </p:txBody>
      </p:sp>
      <p:sp>
        <p:nvSpPr>
          <p:cNvPr id="35" name="Text 15"/>
          <p:cNvSpPr/>
          <p:nvPr/>
        </p:nvSpPr>
        <p:spPr>
          <a:xfrm>
            <a:off x="10887075" y="3219450"/>
            <a:ext cx="6515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Moyenne</a:t>
            </a:r>
            <a:endParaRPr lang="fr-CA" sz="1050" noProof="0"/>
          </a:p>
        </p:txBody>
      </p:sp>
      <p:sp>
        <p:nvSpPr>
          <p:cNvPr id="36" name="Text 16"/>
          <p:cNvSpPr/>
          <p:nvPr/>
        </p:nvSpPr>
        <p:spPr>
          <a:xfrm>
            <a:off x="6362700" y="3505200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sur les bénéfices et accompagnement.</a:t>
            </a:r>
            <a:endParaRPr lang="fr-CA" sz="1200" noProof="0"/>
          </a:p>
        </p:txBody>
      </p:sp>
      <p:sp>
        <p:nvSpPr>
          <p:cNvPr id="37" name="Text 17"/>
          <p:cNvSpPr/>
          <p:nvPr/>
        </p:nvSpPr>
        <p:spPr>
          <a:xfrm>
            <a:off x="6619875" y="4191000"/>
            <a:ext cx="3086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Non-respect du consentement</a:t>
            </a:r>
            <a:endParaRPr lang="fr-CA" sz="1500" noProof="0"/>
          </a:p>
        </p:txBody>
      </p:sp>
      <p:sp>
        <p:nvSpPr>
          <p:cNvPr id="38" name="Text 18"/>
          <p:cNvSpPr/>
          <p:nvPr/>
        </p:nvSpPr>
        <p:spPr>
          <a:xfrm>
            <a:off x="10477500" y="4248150"/>
            <a:ext cx="11430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Faible/Moyenne</a:t>
            </a:r>
            <a:endParaRPr lang="fr-CA" sz="1050" noProof="0"/>
          </a:p>
        </p:txBody>
      </p:sp>
      <p:sp>
        <p:nvSpPr>
          <p:cNvPr id="39" name="Text 19"/>
          <p:cNvSpPr/>
          <p:nvPr/>
        </p:nvSpPr>
        <p:spPr>
          <a:xfrm>
            <a:off x="6362700" y="4533900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Formation sur la Loi 25 et procédures avant collecte.</a:t>
            </a:r>
            <a:endParaRPr lang="fr-CA" sz="1200" noProof="0"/>
          </a:p>
        </p:txBody>
      </p:sp>
      <p:sp>
        <p:nvSpPr>
          <p:cNvPr id="40" name="Text 20"/>
          <p:cNvSpPr/>
          <p:nvPr/>
        </p:nvSpPr>
        <p:spPr>
          <a:xfrm>
            <a:off x="895350" y="5962650"/>
            <a:ext cx="86982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Stratégie clé :</a:t>
            </a: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Formation continue, sensibilisation et culture de la sécurité au sein de l'entreprise.</a:t>
            </a:r>
            <a:endParaRPr lang="fr-CA" sz="1350" noProof="0"/>
          </a:p>
        </p:txBody>
      </p:sp>
      <p:sp>
        <p:nvSpPr>
          <p:cNvPr id="41" name="Text 21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15/24</a:t>
            </a:r>
            <a:endParaRPr lang="fr-CA" sz="1050" noProof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43100"/>
            <a:ext cx="5181600" cy="392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095500"/>
            <a:ext cx="4286250" cy="3619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943100"/>
            <a:ext cx="5181600" cy="876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2095500"/>
            <a:ext cx="2190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2971800"/>
            <a:ext cx="5181600" cy="876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31242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4000500"/>
            <a:ext cx="5181600" cy="1104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41529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5257800"/>
            <a:ext cx="5181600" cy="876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541020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Risques Financiers</a:t>
            </a:r>
            <a:endParaRPr lang="fr-CA" sz="3600" noProof="0"/>
          </a:p>
        </p:txBody>
      </p:sp>
      <p:sp>
        <p:nvSpPr>
          <p:cNvPr id="18" name="Text 1"/>
          <p:cNvSpPr/>
          <p:nvPr/>
        </p:nvSpPr>
        <p:spPr>
          <a:xfrm>
            <a:off x="609600" y="1485900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Matrice des Risques Financiers</a:t>
            </a:r>
            <a:endParaRPr lang="fr-CA" sz="1800" noProof="0"/>
          </a:p>
        </p:txBody>
      </p:sp>
      <p:sp>
        <p:nvSpPr>
          <p:cNvPr id="19" name="Text 2"/>
          <p:cNvSpPr/>
          <p:nvPr/>
        </p:nvSpPr>
        <p:spPr>
          <a:xfrm>
            <a:off x="6400800" y="1485900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Mesures d'atténuation</a:t>
            </a:r>
            <a:endParaRPr lang="fr-CA" sz="1800" noProof="0"/>
          </a:p>
        </p:txBody>
      </p:sp>
      <p:sp>
        <p:nvSpPr>
          <p:cNvPr id="20" name="Text 3"/>
          <p:cNvSpPr/>
          <p:nvPr/>
        </p:nvSpPr>
        <p:spPr>
          <a:xfrm>
            <a:off x="6886575" y="2095500"/>
            <a:ext cx="24803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Dépassement de budget</a:t>
            </a:r>
            <a:endParaRPr lang="fr-CA" sz="1500" noProof="0"/>
          </a:p>
        </p:txBody>
      </p:sp>
      <p:sp>
        <p:nvSpPr>
          <p:cNvPr id="21" name="Text 4"/>
          <p:cNvSpPr/>
          <p:nvPr/>
        </p:nvSpPr>
        <p:spPr>
          <a:xfrm>
            <a:off x="6553200" y="24384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Ajouter une réserve financière de 20% au budget initial</a:t>
            </a:r>
            <a:endParaRPr lang="fr-CA" sz="1200" noProof="0"/>
          </a:p>
        </p:txBody>
      </p:sp>
      <p:sp>
        <p:nvSpPr>
          <p:cNvPr id="22" name="Text 5"/>
          <p:cNvSpPr/>
          <p:nvPr/>
        </p:nvSpPr>
        <p:spPr>
          <a:xfrm>
            <a:off x="6858000" y="3124200"/>
            <a:ext cx="32804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Coûts imprévus de maintenance</a:t>
            </a:r>
            <a:endParaRPr lang="fr-CA" sz="1500" noProof="0"/>
          </a:p>
        </p:txBody>
      </p:sp>
      <p:sp>
        <p:nvSpPr>
          <p:cNvPr id="23" name="Text 6"/>
          <p:cNvSpPr/>
          <p:nvPr/>
        </p:nvSpPr>
        <p:spPr>
          <a:xfrm>
            <a:off x="6553200" y="34671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Inclure la maintenance dans le contrat avec les fournisseurs</a:t>
            </a:r>
            <a:endParaRPr lang="fr-CA" sz="1200" noProof="0"/>
          </a:p>
        </p:txBody>
      </p:sp>
      <p:sp>
        <p:nvSpPr>
          <p:cNvPr id="24" name="Text 7"/>
          <p:cNvSpPr/>
          <p:nvPr/>
        </p:nvSpPr>
        <p:spPr>
          <a:xfrm>
            <a:off x="6858000" y="4152900"/>
            <a:ext cx="30746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Amendes (non-respect Loi 25)</a:t>
            </a:r>
            <a:endParaRPr lang="fr-CA" sz="1500" noProof="0"/>
          </a:p>
        </p:txBody>
      </p:sp>
      <p:sp>
        <p:nvSpPr>
          <p:cNvPr id="25" name="Text 8"/>
          <p:cNvSpPr/>
          <p:nvPr/>
        </p:nvSpPr>
        <p:spPr>
          <a:xfrm>
            <a:off x="6553200" y="44958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Appliquer une politique de confidentialité et obtenir des consentements clairs</a:t>
            </a:r>
            <a:endParaRPr lang="fr-CA" sz="1200" noProof="0"/>
          </a:p>
        </p:txBody>
      </p:sp>
      <p:sp>
        <p:nvSpPr>
          <p:cNvPr id="26" name="Text 9"/>
          <p:cNvSpPr/>
          <p:nvPr/>
        </p:nvSpPr>
        <p:spPr>
          <a:xfrm>
            <a:off x="6858000" y="5410200"/>
            <a:ext cx="24803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Fuite de données clients</a:t>
            </a:r>
            <a:endParaRPr lang="fr-CA" sz="1500" noProof="0"/>
          </a:p>
        </p:txBody>
      </p:sp>
      <p:sp>
        <p:nvSpPr>
          <p:cNvPr id="27" name="Text 10"/>
          <p:cNvSpPr/>
          <p:nvPr/>
        </p:nvSpPr>
        <p:spPr>
          <a:xfrm>
            <a:off x="6553200" y="57531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Installer un pare-feu et un chiffrement robustes</a:t>
            </a:r>
            <a:endParaRPr lang="fr-CA" sz="1200" noProof="0"/>
          </a:p>
        </p:txBody>
      </p:sp>
      <p:sp>
        <p:nvSpPr>
          <p:cNvPr id="28" name="Text 11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16/24</a:t>
            </a:r>
            <a:endParaRPr lang="fr-CA" sz="1050" noProof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324100"/>
            <a:ext cx="5372100" cy="1066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476500"/>
            <a:ext cx="51435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25908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581400"/>
            <a:ext cx="5372100" cy="1066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733800"/>
            <a:ext cx="400050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" y="3848100"/>
            <a:ext cx="1714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838700"/>
            <a:ext cx="5372100" cy="1066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991100"/>
            <a:ext cx="2286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2324100"/>
            <a:ext cx="5372100" cy="1066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2476500"/>
            <a:ext cx="400050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2590800"/>
            <a:ext cx="1714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3581400"/>
            <a:ext cx="5372100" cy="1066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2700" y="3733800"/>
            <a:ext cx="457200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84810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10300" y="4838700"/>
            <a:ext cx="5372100" cy="1066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2700" y="4991100"/>
            <a:ext cx="4572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5105400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Mesures de Conformité </a:t>
            </a:r>
            <a:r>
              <a:rPr lang="fr-CA" sz="3600" b="1" kern="0" spc="72" noProof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Loi 25</a:t>
            </a:r>
            <a:endParaRPr lang="fr-CA" sz="3600" noProof="0"/>
          </a:p>
        </p:txBody>
      </p:sp>
      <p:sp>
        <p:nvSpPr>
          <p:cNvPr id="25" name="Text 1"/>
          <p:cNvSpPr/>
          <p:nvPr/>
        </p:nvSpPr>
        <p:spPr>
          <a:xfrm>
            <a:off x="609600" y="1485900"/>
            <a:ext cx="10972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Loi 25 impose des obligations strictes pour protéger les renseignements personnels. </a:t>
            </a:r>
            <a:r>
              <a:rPr lang="fr-CA" sz="150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Gastrono</a:t>
            </a:r>
            <a:r>
              <a:rPr lang="fr-CA" sz="15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-Tech doit adopter les mesures suivantes :</a:t>
            </a:r>
            <a:endParaRPr lang="fr-CA" sz="1500" noProof="0"/>
          </a:p>
        </p:txBody>
      </p:sp>
      <p:sp>
        <p:nvSpPr>
          <p:cNvPr id="26" name="Text 2"/>
          <p:cNvSpPr/>
          <p:nvPr/>
        </p:nvSpPr>
        <p:spPr>
          <a:xfrm>
            <a:off x="1428750" y="2476500"/>
            <a:ext cx="5280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Responsable protection données</a:t>
            </a:r>
            <a:endParaRPr lang="fr-CA" sz="1500" noProof="0"/>
          </a:p>
        </p:txBody>
      </p:sp>
      <p:sp>
        <p:nvSpPr>
          <p:cNvPr id="27" name="Text 3"/>
          <p:cNvSpPr/>
          <p:nvPr/>
        </p:nvSpPr>
        <p:spPr>
          <a:xfrm>
            <a:off x="1428750" y="2781300"/>
            <a:ext cx="440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Nommer un responsable de la protection des données pour superviser la conformité et gérer les incidents.</a:t>
            </a:r>
            <a:endParaRPr lang="fr-CA" sz="1200" noProof="0"/>
          </a:p>
        </p:txBody>
      </p:sp>
      <p:sp>
        <p:nvSpPr>
          <p:cNvPr id="28" name="Text 4"/>
          <p:cNvSpPr/>
          <p:nvPr/>
        </p:nvSpPr>
        <p:spPr>
          <a:xfrm>
            <a:off x="1314450" y="3733800"/>
            <a:ext cx="5417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Politique de confidentialité</a:t>
            </a:r>
            <a:endParaRPr lang="fr-CA" sz="1500" noProof="0"/>
          </a:p>
        </p:txBody>
      </p:sp>
      <p:sp>
        <p:nvSpPr>
          <p:cNvPr id="29" name="Text 5"/>
          <p:cNvSpPr/>
          <p:nvPr/>
        </p:nvSpPr>
        <p:spPr>
          <a:xfrm>
            <a:off x="1314450" y="40386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Rédiger une politique claire expliquant quelles informations sont collectées, comment elles sont utilisées et partagées.</a:t>
            </a:r>
            <a:endParaRPr lang="fr-CA" sz="1200" noProof="0"/>
          </a:p>
        </p:txBody>
      </p:sp>
      <p:sp>
        <p:nvSpPr>
          <p:cNvPr id="30" name="Text 6"/>
          <p:cNvSpPr/>
          <p:nvPr/>
        </p:nvSpPr>
        <p:spPr>
          <a:xfrm>
            <a:off x="1143000" y="49911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Consentement éclairé</a:t>
            </a:r>
            <a:endParaRPr lang="fr-CA" sz="1500" noProof="0"/>
          </a:p>
        </p:txBody>
      </p:sp>
      <p:sp>
        <p:nvSpPr>
          <p:cNvPr id="31" name="Text 7"/>
          <p:cNvSpPr/>
          <p:nvPr/>
        </p:nvSpPr>
        <p:spPr>
          <a:xfrm>
            <a:off x="1143000" y="5295900"/>
            <a:ext cx="4686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Obtenir le consentement libre et éclairé avant toute collecte de données, conformément aux exigences de la Loi 25.</a:t>
            </a:r>
            <a:endParaRPr lang="fr-CA" sz="1200" noProof="0"/>
          </a:p>
        </p:txBody>
      </p:sp>
      <p:sp>
        <p:nvSpPr>
          <p:cNvPr id="32" name="Text 8"/>
          <p:cNvSpPr/>
          <p:nvPr/>
        </p:nvSpPr>
        <p:spPr>
          <a:xfrm>
            <a:off x="6915150" y="2476500"/>
            <a:ext cx="5417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Registre des incidents</a:t>
            </a:r>
            <a:endParaRPr lang="fr-CA" sz="1500" noProof="0"/>
          </a:p>
        </p:txBody>
      </p:sp>
      <p:sp>
        <p:nvSpPr>
          <p:cNvPr id="33" name="Text 9"/>
          <p:cNvSpPr/>
          <p:nvPr/>
        </p:nvSpPr>
        <p:spPr>
          <a:xfrm>
            <a:off x="6915150" y="27813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Tenir un registre des incidents de sécurité documentant toute fuite ou accès non autorisé.</a:t>
            </a:r>
            <a:endParaRPr lang="fr-CA" sz="1200" noProof="0"/>
          </a:p>
        </p:txBody>
      </p:sp>
      <p:sp>
        <p:nvSpPr>
          <p:cNvPr id="34" name="Text 10"/>
          <p:cNvSpPr/>
          <p:nvPr/>
        </p:nvSpPr>
        <p:spPr>
          <a:xfrm>
            <a:off x="6972300" y="3733800"/>
            <a:ext cx="5349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Évaluation des impacts</a:t>
            </a:r>
            <a:endParaRPr lang="fr-CA" sz="1500" noProof="0"/>
          </a:p>
        </p:txBody>
      </p:sp>
      <p:sp>
        <p:nvSpPr>
          <p:cNvPr id="35" name="Text 11"/>
          <p:cNvSpPr/>
          <p:nvPr/>
        </p:nvSpPr>
        <p:spPr>
          <a:xfrm>
            <a:off x="6972300" y="4038600"/>
            <a:ext cx="4457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Réaliser une Évaluation des facteurs relatifs à la vie privée (ÉFVP) avant tout déploiement pour identifier les risques.</a:t>
            </a:r>
            <a:endParaRPr lang="fr-CA" sz="1200" noProof="0"/>
          </a:p>
        </p:txBody>
      </p:sp>
      <p:sp>
        <p:nvSpPr>
          <p:cNvPr id="36" name="Text 12"/>
          <p:cNvSpPr/>
          <p:nvPr/>
        </p:nvSpPr>
        <p:spPr>
          <a:xfrm>
            <a:off x="6972300" y="4991100"/>
            <a:ext cx="5349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Sécurité des données</a:t>
            </a:r>
            <a:endParaRPr lang="fr-CA" sz="1500" noProof="0"/>
          </a:p>
        </p:txBody>
      </p:sp>
      <p:sp>
        <p:nvSpPr>
          <p:cNvPr id="37" name="Text 13"/>
          <p:cNvSpPr/>
          <p:nvPr/>
        </p:nvSpPr>
        <p:spPr>
          <a:xfrm>
            <a:off x="6972300" y="5295900"/>
            <a:ext cx="4457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Mettre en place des mesures de sécurité raisonnable pour protéger contre les accès non autorisés et les cyberattaques.</a:t>
            </a:r>
            <a:endParaRPr lang="fr-CA" sz="1200" noProof="0"/>
          </a:p>
        </p:txBody>
      </p:sp>
      <p:sp>
        <p:nvSpPr>
          <p:cNvPr id="38" name="Text 14"/>
          <p:cNvSpPr/>
          <p:nvPr/>
        </p:nvSpPr>
        <p:spPr>
          <a:xfrm>
            <a:off x="609600" y="6057900"/>
            <a:ext cx="13167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i="1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cas de violation grave, des sanctions pouvant atteindre 25 M$ ou 4 % du chiffre d'affaires mondial peuvent être appliquées.</a:t>
            </a:r>
            <a:endParaRPr lang="fr-CA" sz="1050" noProof="0"/>
          </a:p>
        </p:txBody>
      </p:sp>
      <p:sp>
        <p:nvSpPr>
          <p:cNvPr id="39" name="Text 15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17/24</a:t>
            </a:r>
            <a:endParaRPr lang="fr-CA" sz="1050" noProof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62100"/>
            <a:ext cx="457200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16764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286000"/>
            <a:ext cx="5334000" cy="1066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476500"/>
            <a:ext cx="1714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543300"/>
            <a:ext cx="5334000" cy="1066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7338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800600"/>
            <a:ext cx="5334000" cy="838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4991100"/>
            <a:ext cx="1905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1562100"/>
            <a:ext cx="5143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1676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2286000"/>
            <a:ext cx="5334000" cy="838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2476500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3314700"/>
            <a:ext cx="5334000" cy="1066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350520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4572000"/>
            <a:ext cx="5334000" cy="1066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4762500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" y="5981700"/>
            <a:ext cx="17145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Aspects Éthiques et Vie Privée</a:t>
            </a:r>
            <a:endParaRPr lang="fr-CA" sz="3600" noProof="0"/>
          </a:p>
        </p:txBody>
      </p:sp>
      <p:sp>
        <p:nvSpPr>
          <p:cNvPr id="25" name="Text 1"/>
          <p:cNvSpPr/>
          <p:nvPr/>
        </p:nvSpPr>
        <p:spPr>
          <a:xfrm>
            <a:off x="1181100" y="1676400"/>
            <a:ext cx="31661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 Éthiques Clients</a:t>
            </a:r>
            <a:endParaRPr lang="fr-CA" sz="1800" noProof="0"/>
          </a:p>
        </p:txBody>
      </p:sp>
      <p:sp>
        <p:nvSpPr>
          <p:cNvPr id="26" name="Text 2"/>
          <p:cNvSpPr/>
          <p:nvPr/>
        </p:nvSpPr>
        <p:spPr>
          <a:xfrm>
            <a:off x="1047750" y="2438400"/>
            <a:ext cx="5692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Transparence et Consentement</a:t>
            </a:r>
            <a:endParaRPr lang="fr-CA" sz="1500" noProof="0"/>
          </a:p>
        </p:txBody>
      </p:sp>
      <p:sp>
        <p:nvSpPr>
          <p:cNvPr id="27" name="Text 3"/>
          <p:cNvSpPr/>
          <p:nvPr/>
        </p:nvSpPr>
        <p:spPr>
          <a:xfrm>
            <a:off x="1047750" y="2743200"/>
            <a:ext cx="4743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Informer clairement les clients des données collectées et obtenir un consentement libre et éclairé.</a:t>
            </a:r>
            <a:endParaRPr lang="fr-CA" sz="1200" noProof="0"/>
          </a:p>
        </p:txBody>
      </p:sp>
      <p:sp>
        <p:nvSpPr>
          <p:cNvPr id="28" name="Text 4"/>
          <p:cNvSpPr/>
          <p:nvPr/>
        </p:nvSpPr>
        <p:spPr>
          <a:xfrm>
            <a:off x="1028700" y="3695700"/>
            <a:ext cx="5715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Minimisation des Données</a:t>
            </a:r>
            <a:endParaRPr lang="fr-CA" sz="1500" noProof="0"/>
          </a:p>
        </p:txBody>
      </p:sp>
      <p:sp>
        <p:nvSpPr>
          <p:cNvPr id="29" name="Text 5"/>
          <p:cNvSpPr/>
          <p:nvPr/>
        </p:nvSpPr>
        <p:spPr>
          <a:xfrm>
            <a:off x="1028700" y="4000500"/>
            <a:ext cx="4762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 collecter que les informations strictement nécessaires à des finalités légitimes.</a:t>
            </a:r>
            <a:endParaRPr lang="fr-CA" sz="1200" noProof="0"/>
          </a:p>
        </p:txBody>
      </p:sp>
      <p:sp>
        <p:nvSpPr>
          <p:cNvPr id="30" name="Text 6"/>
          <p:cNvSpPr/>
          <p:nvPr/>
        </p:nvSpPr>
        <p:spPr>
          <a:xfrm>
            <a:off x="1066800" y="4953000"/>
            <a:ext cx="472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Équilibre et Dignité</a:t>
            </a:r>
            <a:endParaRPr lang="fr-CA" sz="1500" noProof="0"/>
          </a:p>
        </p:txBody>
      </p:sp>
      <p:sp>
        <p:nvSpPr>
          <p:cNvPr id="31" name="Text 7"/>
          <p:cNvSpPr/>
          <p:nvPr/>
        </p:nvSpPr>
        <p:spPr>
          <a:xfrm>
            <a:off x="1066800" y="5257800"/>
            <a:ext cx="5669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L'IoT doit être conçu "au service du client", pas au détriment de celui-ci.</a:t>
            </a:r>
            <a:endParaRPr lang="fr-CA" sz="1200" noProof="0"/>
          </a:p>
        </p:txBody>
      </p:sp>
      <p:sp>
        <p:nvSpPr>
          <p:cNvPr id="32" name="Text 8"/>
          <p:cNvSpPr/>
          <p:nvPr/>
        </p:nvSpPr>
        <p:spPr>
          <a:xfrm>
            <a:off x="6877050" y="1676400"/>
            <a:ext cx="35090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 Éthiques Employés</a:t>
            </a:r>
            <a:endParaRPr lang="fr-CA" sz="1800" noProof="0"/>
          </a:p>
        </p:txBody>
      </p:sp>
      <p:sp>
        <p:nvSpPr>
          <p:cNvPr id="33" name="Text 9"/>
          <p:cNvSpPr/>
          <p:nvPr/>
        </p:nvSpPr>
        <p:spPr>
          <a:xfrm>
            <a:off x="6705600" y="2438400"/>
            <a:ext cx="51777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Respect de la Dignité</a:t>
            </a:r>
            <a:endParaRPr lang="fr-CA" sz="1500" noProof="0"/>
          </a:p>
        </p:txBody>
      </p:sp>
      <p:sp>
        <p:nvSpPr>
          <p:cNvPr id="34" name="Text 10"/>
          <p:cNvSpPr/>
          <p:nvPr/>
        </p:nvSpPr>
        <p:spPr>
          <a:xfrm>
            <a:off x="6705600" y="2743200"/>
            <a:ext cx="5177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Éviter la surveillance excessive et garantir la vie privée au travail.</a:t>
            </a:r>
            <a:endParaRPr lang="fr-CA" sz="1200" noProof="0"/>
          </a:p>
        </p:txBody>
      </p:sp>
      <p:sp>
        <p:nvSpPr>
          <p:cNvPr id="35" name="Text 11"/>
          <p:cNvSpPr/>
          <p:nvPr/>
        </p:nvSpPr>
        <p:spPr>
          <a:xfrm>
            <a:off x="6629400" y="3467100"/>
            <a:ext cx="4800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Finalités Légitimes</a:t>
            </a:r>
            <a:endParaRPr lang="fr-CA" sz="1500" noProof="0"/>
          </a:p>
        </p:txBody>
      </p:sp>
      <p:sp>
        <p:nvSpPr>
          <p:cNvPr id="36" name="Text 12"/>
          <p:cNvSpPr/>
          <p:nvPr/>
        </p:nvSpPr>
        <p:spPr>
          <a:xfrm>
            <a:off x="6629400" y="3771900"/>
            <a:ext cx="4800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données ne peuvent être utilisées que pour la sécurité, l'amélioration du service et la planification.</a:t>
            </a:r>
            <a:endParaRPr lang="fr-CA" sz="1200" noProof="0"/>
          </a:p>
        </p:txBody>
      </p:sp>
      <p:sp>
        <p:nvSpPr>
          <p:cNvPr id="37" name="Text 13"/>
          <p:cNvSpPr/>
          <p:nvPr/>
        </p:nvSpPr>
        <p:spPr>
          <a:xfrm>
            <a:off x="6705600" y="4724400"/>
            <a:ext cx="5669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Transparence et Participation</a:t>
            </a:r>
            <a:endParaRPr lang="fr-CA" sz="1500" noProof="0"/>
          </a:p>
        </p:txBody>
      </p:sp>
      <p:sp>
        <p:nvSpPr>
          <p:cNvPr id="38" name="Text 14"/>
          <p:cNvSpPr/>
          <p:nvPr/>
        </p:nvSpPr>
        <p:spPr>
          <a:xfrm>
            <a:off x="6705600" y="5029200"/>
            <a:ext cx="472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Impliquer les représentants du personnel dans la conception des systèmes IoT.</a:t>
            </a:r>
            <a:endParaRPr lang="fr-CA" sz="1200" noProof="0"/>
          </a:p>
        </p:txBody>
      </p:sp>
      <p:sp>
        <p:nvSpPr>
          <p:cNvPr id="39" name="Text 15"/>
          <p:cNvSpPr/>
          <p:nvPr/>
        </p:nvSpPr>
        <p:spPr>
          <a:xfrm>
            <a:off x="895350" y="6000750"/>
            <a:ext cx="8503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i="1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technologie doit renforcer l'expérience client, sans donner l'impression d'être « traqué » en permanence.</a:t>
            </a:r>
            <a:endParaRPr lang="fr-CA" sz="1200" noProof="0"/>
          </a:p>
        </p:txBody>
      </p:sp>
      <p:sp>
        <p:nvSpPr>
          <p:cNvPr id="40" name="Text 16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18/24</a:t>
            </a:r>
            <a:endParaRPr lang="fr-CA" sz="1050" noProof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15265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647950"/>
            <a:ext cx="552450" cy="647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800350"/>
            <a:ext cx="2476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057650"/>
            <a:ext cx="590550" cy="647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21005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2647950"/>
            <a:ext cx="666750" cy="647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800350"/>
            <a:ext cx="3619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4057650"/>
            <a:ext cx="590550" cy="647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421005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609600" y="161925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Introduction &amp; Contexte</a:t>
            </a:r>
            <a:endParaRPr lang="fr-CA" sz="3600" noProof="0"/>
          </a:p>
        </p:txBody>
      </p:sp>
      <p:sp>
        <p:nvSpPr>
          <p:cNvPr id="16" name="Text 1"/>
          <p:cNvSpPr/>
          <p:nvPr/>
        </p:nvSpPr>
        <p:spPr>
          <a:xfrm>
            <a:off x="1314450" y="2647950"/>
            <a:ext cx="54635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 Numérique</a:t>
            </a:r>
            <a:endParaRPr lang="fr-CA" sz="1800" noProof="0"/>
          </a:p>
        </p:txBody>
      </p:sp>
      <p:sp>
        <p:nvSpPr>
          <p:cNvPr id="17" name="Text 2"/>
          <p:cNvSpPr/>
          <p:nvPr/>
        </p:nvSpPr>
        <p:spPr>
          <a:xfrm>
            <a:off x="1314450" y="3028950"/>
            <a:ext cx="45529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Gastrono</a:t>
            </a: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-Tech souhaite accélérer sa transformation digitale pour améliorer son efficacité opérationnelle et offrir une expérience client modernisée.</a:t>
            </a:r>
            <a:endParaRPr lang="fr-CA" sz="1350" noProof="0"/>
          </a:p>
        </p:txBody>
      </p:sp>
      <p:sp>
        <p:nvSpPr>
          <p:cNvPr id="18" name="Text 3"/>
          <p:cNvSpPr/>
          <p:nvPr/>
        </p:nvSpPr>
        <p:spPr>
          <a:xfrm>
            <a:off x="1352550" y="4057650"/>
            <a:ext cx="45148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Défis Actuels</a:t>
            </a:r>
            <a:endParaRPr lang="fr-CA" sz="1800" noProof="0"/>
          </a:p>
        </p:txBody>
      </p:sp>
      <p:sp>
        <p:nvSpPr>
          <p:cNvPr id="19" name="Text 4"/>
          <p:cNvSpPr/>
          <p:nvPr/>
        </p:nvSpPr>
        <p:spPr>
          <a:xfrm>
            <a:off x="1352550" y="4438650"/>
            <a:ext cx="45148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Gestion des stocks manuelle, maintenance réactive, contrôle limité de la consommation énergétique et manque de données en temps réel.</a:t>
            </a:r>
            <a:endParaRPr lang="fr-CA" sz="1350" noProof="0"/>
          </a:p>
        </p:txBody>
      </p:sp>
      <p:sp>
        <p:nvSpPr>
          <p:cNvPr id="20" name="Text 5"/>
          <p:cNvSpPr/>
          <p:nvPr/>
        </p:nvSpPr>
        <p:spPr>
          <a:xfrm>
            <a:off x="7143750" y="2647950"/>
            <a:ext cx="44386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Opportunités IoT</a:t>
            </a:r>
            <a:endParaRPr lang="fr-CA" sz="1800" noProof="0"/>
          </a:p>
        </p:txBody>
      </p:sp>
      <p:sp>
        <p:nvSpPr>
          <p:cNvPr id="21" name="Text 6"/>
          <p:cNvSpPr/>
          <p:nvPr/>
        </p:nvSpPr>
        <p:spPr>
          <a:xfrm>
            <a:off x="7143750" y="3028950"/>
            <a:ext cx="44386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Automatiser les opérations, optimiser les équipements, renforcer la sécurité et personnaliser le service offert à la clientèle.</a:t>
            </a:r>
            <a:endParaRPr lang="fr-CA" sz="1350" noProof="0"/>
          </a:p>
        </p:txBody>
      </p:sp>
      <p:sp>
        <p:nvSpPr>
          <p:cNvPr id="22" name="Text 7"/>
          <p:cNvSpPr/>
          <p:nvPr/>
        </p:nvSpPr>
        <p:spPr>
          <a:xfrm>
            <a:off x="7067550" y="4057650"/>
            <a:ext cx="54178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Approche Multidisciplinaire</a:t>
            </a:r>
            <a:endParaRPr lang="fr-CA" sz="1800" noProof="0"/>
          </a:p>
        </p:txBody>
      </p:sp>
      <p:sp>
        <p:nvSpPr>
          <p:cNvPr id="23" name="Text 8"/>
          <p:cNvSpPr/>
          <p:nvPr/>
        </p:nvSpPr>
        <p:spPr>
          <a:xfrm>
            <a:off x="7067550" y="4438650"/>
            <a:ext cx="45148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Combinaison d'analyse technologique, gestion de projet, cybersécurité, conformité légale et formation du personnel.</a:t>
            </a:r>
            <a:endParaRPr lang="fr-CA" sz="1350" noProof="0"/>
          </a:p>
        </p:txBody>
      </p:sp>
      <p:sp>
        <p:nvSpPr>
          <p:cNvPr id="24" name="Text 9"/>
          <p:cNvSpPr/>
          <p:nvPr/>
        </p:nvSpPr>
        <p:spPr>
          <a:xfrm>
            <a:off x="11677650" y="6515100"/>
            <a:ext cx="342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2/24</a:t>
            </a:r>
            <a:endParaRPr lang="fr-CA" sz="1050" noProof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62100"/>
            <a:ext cx="5334000" cy="3352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790700"/>
            <a:ext cx="45720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19050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25908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29718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3528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562100"/>
            <a:ext cx="5334000" cy="3352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790700"/>
            <a:ext cx="457200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1300" y="190500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25908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2971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3528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7338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41148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5219700"/>
            <a:ext cx="10972800" cy="1028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5372100"/>
            <a:ext cx="342900" cy="419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5448300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Normes ISO 27001 et Obligations Légales</a:t>
            </a:r>
            <a:endParaRPr lang="fr-CA" sz="3600" noProof="0"/>
          </a:p>
        </p:txBody>
      </p:sp>
      <p:sp>
        <p:nvSpPr>
          <p:cNvPr id="27" name="Text 1"/>
          <p:cNvSpPr/>
          <p:nvPr/>
        </p:nvSpPr>
        <p:spPr>
          <a:xfrm>
            <a:off x="1447800" y="1905000"/>
            <a:ext cx="300609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Standards Internationaux</a:t>
            </a:r>
            <a:endParaRPr lang="fr-CA" sz="1800" noProof="0"/>
          </a:p>
        </p:txBody>
      </p:sp>
      <p:sp>
        <p:nvSpPr>
          <p:cNvPr id="28" name="Text 2"/>
          <p:cNvSpPr/>
          <p:nvPr/>
        </p:nvSpPr>
        <p:spPr>
          <a:xfrm>
            <a:off x="1104900" y="2552700"/>
            <a:ext cx="34404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ISO 27001 pour la sécurité de l'information</a:t>
            </a:r>
            <a:endParaRPr lang="fr-CA" sz="1200" noProof="0"/>
          </a:p>
        </p:txBody>
      </p:sp>
      <p:sp>
        <p:nvSpPr>
          <p:cNvPr id="29" name="Text 3"/>
          <p:cNvSpPr/>
          <p:nvPr/>
        </p:nvSpPr>
        <p:spPr>
          <a:xfrm>
            <a:off x="1104900" y="2933700"/>
            <a:ext cx="3371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IEEE IoT pour communications sécurisées</a:t>
            </a:r>
            <a:endParaRPr lang="fr-CA" sz="1200" noProof="0"/>
          </a:p>
        </p:txBody>
      </p:sp>
      <p:sp>
        <p:nvSpPr>
          <p:cNvPr id="30" name="Text 4"/>
          <p:cNvSpPr/>
          <p:nvPr/>
        </p:nvSpPr>
        <p:spPr>
          <a:xfrm>
            <a:off x="1104900" y="3314700"/>
            <a:ext cx="25946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Protocoles sécurisés (TLS, VPN)</a:t>
            </a:r>
            <a:endParaRPr lang="fr-CA" sz="1200" noProof="0"/>
          </a:p>
        </p:txBody>
      </p:sp>
      <p:sp>
        <p:nvSpPr>
          <p:cNvPr id="31" name="Text 5"/>
          <p:cNvSpPr/>
          <p:nvPr/>
        </p:nvSpPr>
        <p:spPr>
          <a:xfrm>
            <a:off x="1104900" y="36957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fr-CA" sz="1200" noProof="0"/>
          </a:p>
        </p:txBody>
      </p:sp>
      <p:sp>
        <p:nvSpPr>
          <p:cNvPr id="32" name="Text 6"/>
          <p:cNvSpPr/>
          <p:nvPr/>
        </p:nvSpPr>
        <p:spPr>
          <a:xfrm>
            <a:off x="1104900" y="4076700"/>
            <a:ext cx="2766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fr-CA" sz="1200" noProof="0"/>
          </a:p>
        </p:txBody>
      </p:sp>
      <p:sp>
        <p:nvSpPr>
          <p:cNvPr id="33" name="Text 7"/>
          <p:cNvSpPr/>
          <p:nvPr/>
        </p:nvSpPr>
        <p:spPr>
          <a:xfrm>
            <a:off x="7086600" y="1905000"/>
            <a:ext cx="23088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Obligations Légales</a:t>
            </a:r>
            <a:endParaRPr lang="fr-CA" sz="1800" noProof="0"/>
          </a:p>
        </p:txBody>
      </p:sp>
      <p:sp>
        <p:nvSpPr>
          <p:cNvPr id="34" name="Text 8"/>
          <p:cNvSpPr/>
          <p:nvPr/>
        </p:nvSpPr>
        <p:spPr>
          <a:xfrm>
            <a:off x="6743700" y="25527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Loi sur la protection des renseignements personnels (LPRPDE)</a:t>
            </a:r>
            <a:endParaRPr lang="fr-CA" sz="1200" noProof="0"/>
          </a:p>
        </p:txBody>
      </p:sp>
      <p:sp>
        <p:nvSpPr>
          <p:cNvPr id="35" name="Text 9"/>
          <p:cNvSpPr/>
          <p:nvPr/>
        </p:nvSpPr>
        <p:spPr>
          <a:xfrm>
            <a:off x="6743700" y="2933700"/>
            <a:ext cx="3406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Loi 25 - Réglementation québécoise stricte</a:t>
            </a:r>
            <a:endParaRPr lang="fr-CA" sz="1200" noProof="0"/>
          </a:p>
        </p:txBody>
      </p:sp>
      <p:sp>
        <p:nvSpPr>
          <p:cNvPr id="36" name="Text 10"/>
          <p:cNvSpPr/>
          <p:nvPr/>
        </p:nvSpPr>
        <p:spPr>
          <a:xfrm>
            <a:off x="6743700" y="3314700"/>
            <a:ext cx="2971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Minimisation des données recueillies</a:t>
            </a:r>
            <a:endParaRPr lang="fr-CA" sz="1200" noProof="0"/>
          </a:p>
        </p:txBody>
      </p:sp>
      <p:sp>
        <p:nvSpPr>
          <p:cNvPr id="37" name="Text 11"/>
          <p:cNvSpPr/>
          <p:nvPr/>
        </p:nvSpPr>
        <p:spPr>
          <a:xfrm>
            <a:off x="6743700" y="3695700"/>
            <a:ext cx="26403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Consentement éclairé des clients</a:t>
            </a:r>
            <a:endParaRPr lang="fr-CA" sz="1200" noProof="0"/>
          </a:p>
        </p:txBody>
      </p:sp>
      <p:sp>
        <p:nvSpPr>
          <p:cNvPr id="38" name="Text 12"/>
          <p:cNvSpPr/>
          <p:nvPr/>
        </p:nvSpPr>
        <p:spPr>
          <a:xfrm>
            <a:off x="6743700" y="4076700"/>
            <a:ext cx="3188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Registre des incidents de confidentialité</a:t>
            </a:r>
            <a:endParaRPr lang="fr-CA" sz="1200" noProof="0"/>
          </a:p>
        </p:txBody>
      </p:sp>
      <p:sp>
        <p:nvSpPr>
          <p:cNvPr id="39" name="Text 13"/>
          <p:cNvSpPr/>
          <p:nvPr/>
        </p:nvSpPr>
        <p:spPr>
          <a:xfrm>
            <a:off x="1219200" y="5448300"/>
            <a:ext cx="35775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Sanctions en cas de violation grave:</a:t>
            </a:r>
            <a:endParaRPr lang="fr-CA" sz="1500" noProof="0"/>
          </a:p>
        </p:txBody>
      </p:sp>
      <p:sp>
        <p:nvSpPr>
          <p:cNvPr id="40" name="Text 14"/>
          <p:cNvSpPr/>
          <p:nvPr/>
        </p:nvSpPr>
        <p:spPr>
          <a:xfrm>
            <a:off x="762000" y="5867400"/>
            <a:ext cx="1280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Jusqu'à </a:t>
            </a:r>
            <a:r>
              <a:rPr lang="fr-CA" sz="1200" b="1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 M$</a:t>
            </a: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ou </a:t>
            </a:r>
            <a:r>
              <a:rPr lang="fr-CA" sz="1200" b="1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4%</a:t>
            </a: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 chiffre d'affaires mondial selon la Loi 25</a:t>
            </a:r>
            <a:endParaRPr lang="fr-CA" sz="1200" noProof="0"/>
          </a:p>
        </p:txBody>
      </p:sp>
      <p:sp>
        <p:nvSpPr>
          <p:cNvPr id="41" name="Text 15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19/24</a:t>
            </a:r>
            <a:endParaRPr lang="fr-CA" sz="1050" noProof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B18A-980D-F0E1-2F1D-352240194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CC430DB-E676-2ADF-4652-786259CC6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DFE1FDA-1565-CBEA-3B74-016B66EC7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149C3F1-86BA-B10C-3AE8-74FAD80C2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7315" y="-1987331"/>
            <a:ext cx="15603415" cy="880403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3B8C525C-CA64-55A3-1970-9515033C4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12" name="Image 10" descr="preencoded.png">
            <a:extLst>
              <a:ext uri="{FF2B5EF4-FFF2-40B4-BE49-F238E27FC236}">
                <a16:creationId xmlns:a16="http://schemas.microsoft.com/office/drawing/2014/main" id="{B8CDD405-F65C-83ED-800C-955C789AF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43" y="1973581"/>
            <a:ext cx="3505200" cy="762000"/>
          </a:xfrm>
          <a:prstGeom prst="rect">
            <a:avLst/>
          </a:prstGeom>
        </p:spPr>
      </p:pic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A8A40AEA-0225-E7F4-26FD-2EF1AD03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563" y="298618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A5B53C3-FB92-A796-2E39-5A21782F9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39" y="326240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C2156A80-DC55-A681-683A-903356982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39" y="383794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4C4C1D72-E7E2-AB05-67B8-0DA7AF444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7930" y="1899611"/>
            <a:ext cx="4179590" cy="744220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072118B2-A4D3-C695-FAE4-D94E3FE88E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6395" y="223647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>
            <a:extLst>
              <a:ext uri="{FF2B5EF4-FFF2-40B4-BE49-F238E27FC236}">
                <a16:creationId xmlns:a16="http://schemas.microsoft.com/office/drawing/2014/main" id="{4EEBEB6A-A0BC-3D1D-F32E-FF5940B4CC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5731" y="2753775"/>
            <a:ext cx="3783626" cy="652180"/>
          </a:xfrm>
          <a:prstGeom prst="rect">
            <a:avLst/>
          </a:prstGeom>
        </p:spPr>
      </p:pic>
      <p:pic>
        <p:nvPicPr>
          <p:cNvPr id="22" name="Image 20" descr="Livres sur une étagère avec un remplissage uni">
            <a:extLst>
              <a:ext uri="{FF2B5EF4-FFF2-40B4-BE49-F238E27FC236}">
                <a16:creationId xmlns:a16="http://schemas.microsoft.com/office/drawing/2014/main" id="{CF583282-D97F-D2CA-7336-6CDA3DCB54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221714" y="2847412"/>
            <a:ext cx="287655" cy="287655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EDB0C08F-3903-D98F-C31C-46C914602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167" y="3588980"/>
            <a:ext cx="3806190" cy="501451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28CF65A2-2156-ECCA-D201-F0817A555D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0339" y="3645831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>
            <a:extLst>
              <a:ext uri="{FF2B5EF4-FFF2-40B4-BE49-F238E27FC236}">
                <a16:creationId xmlns:a16="http://schemas.microsoft.com/office/drawing/2014/main" id="{3F6CD277-B594-3E95-46A0-F5D47A4E9C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1005" y="4305300"/>
            <a:ext cx="3781038" cy="723900"/>
          </a:xfrm>
          <a:prstGeom prst="rect">
            <a:avLst/>
          </a:prstGeom>
        </p:spPr>
      </p:pic>
      <p:pic>
        <p:nvPicPr>
          <p:cNvPr id="26" name="Image 24" descr="Livres sur une étagère contour">
            <a:extLst>
              <a:ext uri="{FF2B5EF4-FFF2-40B4-BE49-F238E27FC236}">
                <a16:creationId xmlns:a16="http://schemas.microsoft.com/office/drawing/2014/main" id="{A15AA1E7-EE3C-6E79-757F-9B8FFCBF3C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187930" y="4366035"/>
            <a:ext cx="336491" cy="336491"/>
          </a:xfrm>
          <a:prstGeom prst="rect">
            <a:avLst/>
          </a:prstGeom>
        </p:spPr>
      </p:pic>
      <p:pic>
        <p:nvPicPr>
          <p:cNvPr id="27" name="Image 25" descr="preencoded.png">
            <a:extLst>
              <a:ext uri="{FF2B5EF4-FFF2-40B4-BE49-F238E27FC236}">
                <a16:creationId xmlns:a16="http://schemas.microsoft.com/office/drawing/2014/main" id="{A9513484-6CC0-FE6A-05FC-81D9138AD2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1483CA25-ED3B-E341-F3DC-13C341F6C809}"/>
              </a:ext>
            </a:extLst>
          </p:cNvPr>
          <p:cNvSpPr/>
          <p:nvPr/>
        </p:nvSpPr>
        <p:spPr>
          <a:xfrm>
            <a:off x="609600" y="209550"/>
            <a:ext cx="1013079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</a:rPr>
              <a:t>Politique de gestion et de stockage des données</a:t>
            </a:r>
            <a:endParaRPr lang="fr-CA" sz="3600" noProof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84FA2A5D-3AEE-F9D7-477F-688E0BC1B619}"/>
              </a:ext>
            </a:extLst>
          </p:cNvPr>
          <p:cNvSpPr/>
          <p:nvPr/>
        </p:nvSpPr>
        <p:spPr>
          <a:xfrm>
            <a:off x="609600" y="1439008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Mesures techniques et organisationnelles  </a:t>
            </a:r>
            <a:endParaRPr lang="fr-CA" sz="1500" noProof="0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7C344100-D689-E10B-0142-63CB81C43141}"/>
              </a:ext>
            </a:extLst>
          </p:cNvPr>
          <p:cNvSpPr/>
          <p:nvPr/>
        </p:nvSpPr>
        <p:spPr>
          <a:xfrm>
            <a:off x="1123950" y="2095500"/>
            <a:ext cx="22174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fr-CA" sz="1800" noProof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F95B4495-0B51-DC17-4F9F-B6A9717AC92A}"/>
              </a:ext>
            </a:extLst>
          </p:cNvPr>
          <p:cNvSpPr/>
          <p:nvPr/>
        </p:nvSpPr>
        <p:spPr>
          <a:xfrm>
            <a:off x="723900" y="2438400"/>
            <a:ext cx="3276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fr-CA" sz="1050" noProof="0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493083C5-8554-8C69-091A-B14E94F09DC8}"/>
              </a:ext>
            </a:extLst>
          </p:cNvPr>
          <p:cNvSpPr/>
          <p:nvPr/>
        </p:nvSpPr>
        <p:spPr>
          <a:xfrm>
            <a:off x="990600" y="28956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fr-CA" sz="1200" noProof="0"/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DD12B6F1-ECFF-288C-0A0C-3AF7E7D74D2C}"/>
              </a:ext>
            </a:extLst>
          </p:cNvPr>
          <p:cNvSpPr/>
          <p:nvPr/>
        </p:nvSpPr>
        <p:spPr>
          <a:xfrm>
            <a:off x="990600" y="34671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fr-CA" sz="1200" noProof="0"/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AAED1E9E-F9B4-C9E5-9317-5D5A2A3460D8}"/>
              </a:ext>
            </a:extLst>
          </p:cNvPr>
          <p:cNvSpPr/>
          <p:nvPr/>
        </p:nvSpPr>
        <p:spPr>
          <a:xfrm>
            <a:off x="990600" y="40386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fr-CA" sz="1200" noProof="0"/>
          </a:p>
        </p:txBody>
      </p:sp>
      <p:sp>
        <p:nvSpPr>
          <p:cNvPr id="35" name="Text 7">
            <a:extLst>
              <a:ext uri="{FF2B5EF4-FFF2-40B4-BE49-F238E27FC236}">
                <a16:creationId xmlns:a16="http://schemas.microsoft.com/office/drawing/2014/main" id="{932181D8-BC29-AEA8-06E0-20712D6C872A}"/>
              </a:ext>
            </a:extLst>
          </p:cNvPr>
          <p:cNvSpPr/>
          <p:nvPr/>
        </p:nvSpPr>
        <p:spPr>
          <a:xfrm>
            <a:off x="1123950" y="2235200"/>
            <a:ext cx="2217420" cy="2412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Mesures</a:t>
            </a: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techniques</a:t>
            </a:r>
            <a:endParaRPr lang="fr-CA" sz="1800" noProof="0"/>
          </a:p>
        </p:txBody>
      </p:sp>
      <p:sp>
        <p:nvSpPr>
          <p:cNvPr id="36" name="Text 8">
            <a:extLst>
              <a:ext uri="{FF2B5EF4-FFF2-40B4-BE49-F238E27FC236}">
                <a16:creationId xmlns:a16="http://schemas.microsoft.com/office/drawing/2014/main" id="{AED2E94A-9105-2D30-A12C-C2D11A0483D9}"/>
              </a:ext>
            </a:extLst>
          </p:cNvPr>
          <p:cNvSpPr/>
          <p:nvPr/>
        </p:nvSpPr>
        <p:spPr>
          <a:xfrm>
            <a:off x="4457700" y="2438400"/>
            <a:ext cx="3276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fr-CA" sz="1050" noProof="0"/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F68F07CF-9178-EF81-CB16-CD79FFAB6040}"/>
              </a:ext>
            </a:extLst>
          </p:cNvPr>
          <p:cNvSpPr/>
          <p:nvPr/>
        </p:nvSpPr>
        <p:spPr>
          <a:xfrm>
            <a:off x="990599" y="29337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fr-CA" sz="1200" noProof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Segmentation du réseau IoT </a:t>
            </a:r>
          </a:p>
        </p:txBody>
      </p:sp>
      <p:sp>
        <p:nvSpPr>
          <p:cNvPr id="38" name="Text 10">
            <a:extLst>
              <a:ext uri="{FF2B5EF4-FFF2-40B4-BE49-F238E27FC236}">
                <a16:creationId xmlns:a16="http://schemas.microsoft.com/office/drawing/2014/main" id="{61C17CF1-3074-8DF5-ADAE-E15358FC39FA}"/>
              </a:ext>
            </a:extLst>
          </p:cNvPr>
          <p:cNvSpPr/>
          <p:nvPr/>
        </p:nvSpPr>
        <p:spPr>
          <a:xfrm>
            <a:off x="990600" y="3192710"/>
            <a:ext cx="3509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Chiffrement des données</a:t>
            </a:r>
            <a:endParaRPr lang="fr-CA" sz="1200" noProof="0"/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C40EB56E-7C5C-A67E-9544-484F3F232C19}"/>
              </a:ext>
            </a:extLst>
          </p:cNvPr>
          <p:cNvSpPr/>
          <p:nvPr/>
        </p:nvSpPr>
        <p:spPr>
          <a:xfrm>
            <a:off x="990599" y="3527241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Contrôle d’accès</a:t>
            </a:r>
          </a:p>
          <a:p>
            <a:pPr marL="0" indent="0">
              <a:lnSpc>
                <a:spcPts val="1800"/>
              </a:lnSpc>
              <a:buNone/>
            </a:pPr>
            <a:endParaRPr lang="fr-CA" sz="1200" noProof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47BDB9A5-4B24-B042-F58E-B3F69D782A33}"/>
              </a:ext>
            </a:extLst>
          </p:cNvPr>
          <p:cNvSpPr/>
          <p:nvPr/>
        </p:nvSpPr>
        <p:spPr>
          <a:xfrm>
            <a:off x="5894993" y="2198102"/>
            <a:ext cx="306705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Mesures Organisationnelles</a:t>
            </a:r>
            <a:endParaRPr lang="fr-CA" sz="1800" noProof="0"/>
          </a:p>
        </p:txBody>
      </p:sp>
      <p:sp>
        <p:nvSpPr>
          <p:cNvPr id="41" name="Text 13">
            <a:extLst>
              <a:ext uri="{FF2B5EF4-FFF2-40B4-BE49-F238E27FC236}">
                <a16:creationId xmlns:a16="http://schemas.microsoft.com/office/drawing/2014/main" id="{24B35694-08FC-5C8A-C3CB-4478FFCAD60B}"/>
              </a:ext>
            </a:extLst>
          </p:cNvPr>
          <p:cNvSpPr/>
          <p:nvPr/>
        </p:nvSpPr>
        <p:spPr>
          <a:xfrm>
            <a:off x="8191500" y="2438400"/>
            <a:ext cx="3276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fr-CA" sz="1050" noProof="0"/>
          </a:p>
        </p:txBody>
      </p:sp>
      <p:sp>
        <p:nvSpPr>
          <p:cNvPr id="42" name="Text 14">
            <a:extLst>
              <a:ext uri="{FF2B5EF4-FFF2-40B4-BE49-F238E27FC236}">
                <a16:creationId xmlns:a16="http://schemas.microsoft.com/office/drawing/2014/main" id="{A17A9CB1-9227-80EE-E23C-1556608B4DFF}"/>
              </a:ext>
            </a:extLst>
          </p:cNvPr>
          <p:cNvSpPr/>
          <p:nvPr/>
        </p:nvSpPr>
        <p:spPr>
          <a:xfrm>
            <a:off x="5585461" y="2843345"/>
            <a:ext cx="443576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Politique et procédures documentées </a:t>
            </a:r>
          </a:p>
        </p:txBody>
      </p:sp>
      <p:sp>
        <p:nvSpPr>
          <p:cNvPr id="43" name="Text 15">
            <a:extLst>
              <a:ext uri="{FF2B5EF4-FFF2-40B4-BE49-F238E27FC236}">
                <a16:creationId xmlns:a16="http://schemas.microsoft.com/office/drawing/2014/main" id="{8FD43C86-51A2-00BA-CCAE-BDF69C4C7C37}"/>
              </a:ext>
            </a:extLst>
          </p:cNvPr>
          <p:cNvSpPr/>
          <p:nvPr/>
        </p:nvSpPr>
        <p:spPr>
          <a:xfrm>
            <a:off x="8343900" y="33147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fr-CA" sz="1050" noProof="0"/>
          </a:p>
        </p:txBody>
      </p:sp>
      <p:sp>
        <p:nvSpPr>
          <p:cNvPr id="44" name="Text 16">
            <a:extLst>
              <a:ext uri="{FF2B5EF4-FFF2-40B4-BE49-F238E27FC236}">
                <a16:creationId xmlns:a16="http://schemas.microsoft.com/office/drawing/2014/main" id="{24BD3A57-E55A-1D70-D218-86F0E4B37F8F}"/>
              </a:ext>
            </a:extLst>
          </p:cNvPr>
          <p:cNvSpPr/>
          <p:nvPr/>
        </p:nvSpPr>
        <p:spPr>
          <a:xfrm>
            <a:off x="5585460" y="3619297"/>
            <a:ext cx="3215640" cy="3959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Formation régulière des employés à la sécurité et à la protection des données </a:t>
            </a:r>
            <a:endParaRPr lang="fr-CA" sz="1200" noProof="0"/>
          </a:p>
        </p:txBody>
      </p:sp>
      <p:sp>
        <p:nvSpPr>
          <p:cNvPr id="45" name="Text 17">
            <a:extLst>
              <a:ext uri="{FF2B5EF4-FFF2-40B4-BE49-F238E27FC236}">
                <a16:creationId xmlns:a16="http://schemas.microsoft.com/office/drawing/2014/main" id="{91007739-2FA2-94D7-A280-D7F9411C5252}"/>
              </a:ext>
            </a:extLst>
          </p:cNvPr>
          <p:cNvSpPr/>
          <p:nvPr/>
        </p:nvSpPr>
        <p:spPr>
          <a:xfrm>
            <a:off x="8343900" y="41910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fr-CA" sz="1050" noProof="0"/>
          </a:p>
        </p:txBody>
      </p:sp>
      <p:sp>
        <p:nvSpPr>
          <p:cNvPr id="46" name="Text 18">
            <a:extLst>
              <a:ext uri="{FF2B5EF4-FFF2-40B4-BE49-F238E27FC236}">
                <a16:creationId xmlns:a16="http://schemas.microsoft.com/office/drawing/2014/main" id="{72DF5E46-A7DD-4BD3-B012-AE7ED0F8A4F7}"/>
              </a:ext>
            </a:extLst>
          </p:cNvPr>
          <p:cNvSpPr/>
          <p:nvPr/>
        </p:nvSpPr>
        <p:spPr>
          <a:xfrm rot="10800000" flipV="1">
            <a:off x="5585461" y="4442507"/>
            <a:ext cx="3886854" cy="2116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/>
              <a:t>Registre des incidents et notifications </a:t>
            </a:r>
          </a:p>
        </p:txBody>
      </p:sp>
      <p:sp>
        <p:nvSpPr>
          <p:cNvPr id="47" name="Text 19">
            <a:extLst>
              <a:ext uri="{FF2B5EF4-FFF2-40B4-BE49-F238E27FC236}">
                <a16:creationId xmlns:a16="http://schemas.microsoft.com/office/drawing/2014/main" id="{B2E2FBCD-10D7-C3A6-6546-E3BE934665EB}"/>
              </a:ext>
            </a:extLst>
          </p:cNvPr>
          <p:cNvSpPr/>
          <p:nvPr/>
        </p:nvSpPr>
        <p:spPr>
          <a:xfrm>
            <a:off x="5560695" y="5219125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/>
              <a:t>Plan de réponse aux incidents </a:t>
            </a:r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72FB43BF-8668-F22C-E9F4-C4D861D9584D}"/>
              </a:ext>
            </a:extLst>
          </p:cNvPr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10/24</a:t>
            </a:r>
            <a:endParaRPr lang="fr-CA" sz="1050" noProof="0"/>
          </a:p>
        </p:txBody>
      </p:sp>
      <p:pic>
        <p:nvPicPr>
          <p:cNvPr id="49" name="Image 17" descr="preencoded.png">
            <a:extLst>
              <a:ext uri="{FF2B5EF4-FFF2-40B4-BE49-F238E27FC236}">
                <a16:creationId xmlns:a16="http://schemas.microsoft.com/office/drawing/2014/main" id="{7AFB038B-D257-A845-8774-48BA3FAE71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903" y="2235201"/>
            <a:ext cx="228600" cy="304800"/>
          </a:xfrm>
          <a:prstGeom prst="rect">
            <a:avLst/>
          </a:prstGeom>
        </p:spPr>
      </p:pic>
      <p:pic>
        <p:nvPicPr>
          <p:cNvPr id="50" name="Image 14" descr="preencoded.png">
            <a:extLst>
              <a:ext uri="{FF2B5EF4-FFF2-40B4-BE49-F238E27FC236}">
                <a16:creationId xmlns:a16="http://schemas.microsoft.com/office/drawing/2014/main" id="{D2F7F346-9731-B4BD-812D-8229AB4D7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39" y="3579904"/>
            <a:ext cx="152400" cy="152400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40A5AA30-123E-9145-9350-134D3593C2DF}"/>
              </a:ext>
            </a:extLst>
          </p:cNvPr>
          <p:cNvSpPr txBox="1"/>
          <p:nvPr/>
        </p:nvSpPr>
        <p:spPr>
          <a:xfrm>
            <a:off x="891539" y="3775935"/>
            <a:ext cx="235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noProof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Sauvegarde selon la règle 3-2-1 </a:t>
            </a:r>
          </a:p>
        </p:txBody>
      </p:sp>
      <p:sp>
        <p:nvSpPr>
          <p:cNvPr id="53" name="Rectangle 1">
            <a:extLst>
              <a:ext uri="{FF2B5EF4-FFF2-40B4-BE49-F238E27FC236}">
                <a16:creationId xmlns:a16="http://schemas.microsoft.com/office/drawing/2014/main" id="{5045A5D9-CFB5-D624-EDA1-FBBC44711D5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5412" y="1076056"/>
            <a:ext cx="166518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8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fr-CA" sz="18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8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4" name="Image 23" descr="preencoded.png">
            <a:extLst>
              <a:ext uri="{FF2B5EF4-FFF2-40B4-BE49-F238E27FC236}">
                <a16:creationId xmlns:a16="http://schemas.microsoft.com/office/drawing/2014/main" id="{46B062AB-4C90-0EFB-7D79-A23D852705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1005" y="5166407"/>
            <a:ext cx="3781038" cy="723900"/>
          </a:xfrm>
          <a:prstGeom prst="rect">
            <a:avLst/>
          </a:prstGeom>
        </p:spPr>
      </p:pic>
      <p:pic>
        <p:nvPicPr>
          <p:cNvPr id="55" name="Image 22" descr="Porte-bloc avec un remplissage uni">
            <a:extLst>
              <a:ext uri="{FF2B5EF4-FFF2-40B4-BE49-F238E27FC236}">
                <a16:creationId xmlns:a16="http://schemas.microsoft.com/office/drawing/2014/main" id="{997B2E7C-32BA-A39F-1EE2-A353563C2D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184143" y="5141307"/>
            <a:ext cx="262252" cy="26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09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257300"/>
            <a:ext cx="5410200" cy="2209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447800"/>
            <a:ext cx="419100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156210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2114550"/>
            <a:ext cx="13335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2438400"/>
            <a:ext cx="1333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2762250"/>
            <a:ext cx="13335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086100"/>
            <a:ext cx="133350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695700"/>
            <a:ext cx="5410200" cy="2324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886200"/>
            <a:ext cx="466725" cy="495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000500"/>
            <a:ext cx="23812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" y="4533900"/>
            <a:ext cx="1524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9450" y="4533900"/>
            <a:ext cx="1524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" y="5257800"/>
            <a:ext cx="17145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19450" y="5257800"/>
            <a:ext cx="219075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1257300"/>
            <a:ext cx="5410200" cy="2171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1447800"/>
            <a:ext cx="466725" cy="495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29400" y="1562100"/>
            <a:ext cx="238125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05900" y="2095500"/>
            <a:ext cx="19050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15100" y="2857500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05900" y="2857500"/>
            <a:ext cx="13335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4600" y="3619500"/>
            <a:ext cx="419100" cy="4953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38900" y="3733800"/>
            <a:ext cx="190500" cy="266700"/>
          </a:xfrm>
          <a:prstGeom prst="rect">
            <a:avLst/>
          </a:prstGeom>
        </p:spPr>
      </p:pic>
      <p:pic>
        <p:nvPicPr>
          <p:cNvPr id="28" name="Image 26" descr="https://picture-search.skywork.ai/aippt/image/sheet/0b3e05b1d71c26f3c8c7a649ab14fdc2.jpg"/>
          <p:cNvPicPr>
            <a:picLocks noChangeAspect="1"/>
          </p:cNvPicPr>
          <p:nvPr/>
        </p:nvPicPr>
        <p:blipFill rotWithShape="1">
          <a:blip r:embed="rId26"/>
          <a:srcRect t="9825"/>
          <a:stretch/>
        </p:blipFill>
        <p:spPr>
          <a:xfrm>
            <a:off x="6467103" y="4229100"/>
            <a:ext cx="5125194" cy="1889489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fr-CA" sz="2700" b="1" kern="0" spc="54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Plan de Formation</a:t>
            </a:r>
            <a:endParaRPr lang="fr-CA" sz="2700" noProof="0"/>
          </a:p>
        </p:txBody>
      </p:sp>
      <p:sp>
        <p:nvSpPr>
          <p:cNvPr id="31" name="Text 1"/>
          <p:cNvSpPr/>
          <p:nvPr/>
        </p:nvSpPr>
        <p:spPr>
          <a:xfrm>
            <a:off x="1181100" y="1543050"/>
            <a:ext cx="104013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endParaRPr lang="fr-CA" sz="1800" noProof="0"/>
          </a:p>
        </p:txBody>
      </p:sp>
      <p:sp>
        <p:nvSpPr>
          <p:cNvPr id="32" name="Text 2"/>
          <p:cNvSpPr/>
          <p:nvPr/>
        </p:nvSpPr>
        <p:spPr>
          <a:xfrm>
            <a:off x="1009650" y="2057400"/>
            <a:ext cx="4754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Comprendre le fonctionnement des capteurs IoT et leur rôle</a:t>
            </a:r>
            <a:endParaRPr lang="fr-CA" sz="1200" noProof="0"/>
          </a:p>
        </p:txBody>
      </p:sp>
      <p:sp>
        <p:nvSpPr>
          <p:cNvPr id="33" name="Text 3"/>
          <p:cNvSpPr/>
          <p:nvPr/>
        </p:nvSpPr>
        <p:spPr>
          <a:xfrm>
            <a:off x="1009650" y="2381250"/>
            <a:ext cx="4652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Interpréter les alertes (température, maintenance, sécurité)</a:t>
            </a:r>
            <a:endParaRPr lang="fr-CA" sz="1200" noProof="0"/>
          </a:p>
        </p:txBody>
      </p:sp>
      <p:sp>
        <p:nvSpPr>
          <p:cNvPr id="34" name="Text 4"/>
          <p:cNvSpPr/>
          <p:nvPr/>
        </p:nvSpPr>
        <p:spPr>
          <a:xfrm>
            <a:off x="1009650" y="2705100"/>
            <a:ext cx="3829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Appliquer les bonnes pratiques de cybersécurité</a:t>
            </a:r>
            <a:endParaRPr lang="fr-CA" sz="1200" noProof="0"/>
          </a:p>
        </p:txBody>
      </p:sp>
      <p:sp>
        <p:nvSpPr>
          <p:cNvPr id="35" name="Text 5"/>
          <p:cNvSpPr/>
          <p:nvPr/>
        </p:nvSpPr>
        <p:spPr>
          <a:xfrm>
            <a:off x="1009650" y="3028950"/>
            <a:ext cx="48806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Réduire les erreurs humaines et la résistance au changement</a:t>
            </a:r>
            <a:endParaRPr lang="fr-CA" sz="1200" noProof="0"/>
          </a:p>
        </p:txBody>
      </p:sp>
      <p:sp>
        <p:nvSpPr>
          <p:cNvPr id="36" name="Text 6"/>
          <p:cNvSpPr/>
          <p:nvPr/>
        </p:nvSpPr>
        <p:spPr>
          <a:xfrm>
            <a:off x="1228725" y="3981450"/>
            <a:ext cx="1645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Publics Cibles</a:t>
            </a:r>
            <a:endParaRPr lang="fr-CA" sz="1800" noProof="0"/>
          </a:p>
        </p:txBody>
      </p:sp>
      <p:sp>
        <p:nvSpPr>
          <p:cNvPr id="37" name="Text 7"/>
          <p:cNvSpPr/>
          <p:nvPr/>
        </p:nvSpPr>
        <p:spPr>
          <a:xfrm>
            <a:off x="876300" y="4495800"/>
            <a:ext cx="26746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Gestionnaires</a:t>
            </a:r>
            <a:endParaRPr lang="fr-CA" sz="1200" noProof="0"/>
          </a:p>
        </p:txBody>
      </p:sp>
      <p:sp>
        <p:nvSpPr>
          <p:cNvPr id="38" name="Text 8"/>
          <p:cNvSpPr/>
          <p:nvPr/>
        </p:nvSpPr>
        <p:spPr>
          <a:xfrm>
            <a:off x="876300" y="4724400"/>
            <a:ext cx="22288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Tableaux de bord, KPI, prise de décision</a:t>
            </a:r>
            <a:endParaRPr lang="fr-CA" sz="1050" noProof="0"/>
          </a:p>
        </p:txBody>
      </p:sp>
      <p:sp>
        <p:nvSpPr>
          <p:cNvPr id="39" name="Text 9"/>
          <p:cNvSpPr/>
          <p:nvPr/>
        </p:nvSpPr>
        <p:spPr>
          <a:xfrm>
            <a:off x="3448050" y="4495800"/>
            <a:ext cx="2228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Cuisine</a:t>
            </a:r>
            <a:endParaRPr lang="fr-CA" sz="1200" noProof="0"/>
          </a:p>
        </p:txBody>
      </p:sp>
      <p:sp>
        <p:nvSpPr>
          <p:cNvPr id="40" name="Text 10"/>
          <p:cNvSpPr/>
          <p:nvPr/>
        </p:nvSpPr>
        <p:spPr>
          <a:xfrm>
            <a:off x="3448050" y="4724400"/>
            <a:ext cx="22288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Capteurs de température, alertes, procédures HACCP</a:t>
            </a:r>
            <a:endParaRPr lang="fr-CA" sz="1050" noProof="0"/>
          </a:p>
        </p:txBody>
      </p:sp>
      <p:sp>
        <p:nvSpPr>
          <p:cNvPr id="41" name="Text 11"/>
          <p:cNvSpPr/>
          <p:nvPr/>
        </p:nvSpPr>
        <p:spPr>
          <a:xfrm>
            <a:off x="895350" y="5219700"/>
            <a:ext cx="2209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Serveurs</a:t>
            </a:r>
            <a:endParaRPr lang="fr-CA" sz="1200" noProof="0"/>
          </a:p>
        </p:txBody>
      </p:sp>
      <p:sp>
        <p:nvSpPr>
          <p:cNvPr id="42" name="Text 12"/>
          <p:cNvSpPr/>
          <p:nvPr/>
        </p:nvSpPr>
        <p:spPr>
          <a:xfrm>
            <a:off x="895350" y="5448300"/>
            <a:ext cx="2209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Outils connectés, interactions clients, confidentialité</a:t>
            </a:r>
            <a:endParaRPr lang="fr-CA" sz="1050" noProof="0"/>
          </a:p>
        </p:txBody>
      </p:sp>
      <p:sp>
        <p:nvSpPr>
          <p:cNvPr id="43" name="Text 13"/>
          <p:cNvSpPr/>
          <p:nvPr/>
        </p:nvSpPr>
        <p:spPr>
          <a:xfrm>
            <a:off x="3514725" y="5219700"/>
            <a:ext cx="21621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Équipe TI</a:t>
            </a:r>
            <a:endParaRPr lang="fr-CA" sz="1200" noProof="0"/>
          </a:p>
        </p:txBody>
      </p:sp>
      <p:sp>
        <p:nvSpPr>
          <p:cNvPr id="44" name="Text 14"/>
          <p:cNvSpPr/>
          <p:nvPr/>
        </p:nvSpPr>
        <p:spPr>
          <a:xfrm>
            <a:off x="3514725" y="5448300"/>
            <a:ext cx="21621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Maintenance, mise à jour, surveillance réseau</a:t>
            </a:r>
            <a:endParaRPr lang="fr-CA" sz="1050" noProof="0"/>
          </a:p>
        </p:txBody>
      </p:sp>
      <p:sp>
        <p:nvSpPr>
          <p:cNvPr id="45" name="Text 15"/>
          <p:cNvSpPr/>
          <p:nvPr/>
        </p:nvSpPr>
        <p:spPr>
          <a:xfrm>
            <a:off x="7096125" y="1543050"/>
            <a:ext cx="241173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Format et Modalités</a:t>
            </a:r>
            <a:endParaRPr lang="fr-CA" sz="1800" noProof="0"/>
          </a:p>
        </p:txBody>
      </p:sp>
      <p:sp>
        <p:nvSpPr>
          <p:cNvPr id="46" name="Text 16"/>
          <p:cNvSpPr/>
          <p:nvPr/>
        </p:nvSpPr>
        <p:spPr>
          <a:xfrm>
            <a:off x="6591300" y="2057400"/>
            <a:ext cx="2362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Présentiel</a:t>
            </a:r>
            <a:endParaRPr lang="fr-CA" sz="1200" noProof="0"/>
          </a:p>
        </p:txBody>
      </p:sp>
      <p:sp>
        <p:nvSpPr>
          <p:cNvPr id="47" name="Text 17"/>
          <p:cNvSpPr/>
          <p:nvPr/>
        </p:nvSpPr>
        <p:spPr>
          <a:xfrm>
            <a:off x="6591300" y="2286000"/>
            <a:ext cx="2362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1-2 heures par session dans chaque restaurant</a:t>
            </a:r>
            <a:endParaRPr lang="fr-CA" sz="1050" noProof="0"/>
          </a:p>
        </p:txBody>
      </p:sp>
      <p:sp>
        <p:nvSpPr>
          <p:cNvPr id="48" name="Text 18"/>
          <p:cNvSpPr/>
          <p:nvPr/>
        </p:nvSpPr>
        <p:spPr>
          <a:xfrm>
            <a:off x="9372600" y="2057400"/>
            <a:ext cx="15659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Capsules Vidéo</a:t>
            </a:r>
            <a:endParaRPr lang="fr-CA" sz="1200" noProof="0"/>
          </a:p>
        </p:txBody>
      </p:sp>
      <p:sp>
        <p:nvSpPr>
          <p:cNvPr id="49" name="Text 19"/>
          <p:cNvSpPr/>
          <p:nvPr/>
        </p:nvSpPr>
        <p:spPr>
          <a:xfrm>
            <a:off x="9372600" y="2286000"/>
            <a:ext cx="15659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5-10 minutes chacune</a:t>
            </a:r>
            <a:endParaRPr lang="fr-CA" sz="1050" noProof="0"/>
          </a:p>
        </p:txBody>
      </p:sp>
      <p:sp>
        <p:nvSpPr>
          <p:cNvPr id="50" name="Text 20"/>
          <p:cNvSpPr/>
          <p:nvPr/>
        </p:nvSpPr>
        <p:spPr>
          <a:xfrm>
            <a:off x="6781800" y="2819400"/>
            <a:ext cx="1543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Guide Utilisateur</a:t>
            </a:r>
            <a:endParaRPr lang="fr-CA" sz="1200" noProof="0"/>
          </a:p>
        </p:txBody>
      </p:sp>
      <p:sp>
        <p:nvSpPr>
          <p:cNvPr id="51" name="Text 21"/>
          <p:cNvSpPr/>
          <p:nvPr/>
        </p:nvSpPr>
        <p:spPr>
          <a:xfrm>
            <a:off x="6781800" y="3048000"/>
            <a:ext cx="15430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PDF accessible à tous</a:t>
            </a:r>
            <a:endParaRPr lang="fr-CA" sz="1050" noProof="0"/>
          </a:p>
        </p:txBody>
      </p:sp>
      <p:sp>
        <p:nvSpPr>
          <p:cNvPr id="52" name="Text 22"/>
          <p:cNvSpPr/>
          <p:nvPr/>
        </p:nvSpPr>
        <p:spPr>
          <a:xfrm>
            <a:off x="9315450" y="2819400"/>
            <a:ext cx="2057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Quiz Final</a:t>
            </a:r>
            <a:endParaRPr lang="fr-CA" sz="1200" noProof="0"/>
          </a:p>
        </p:txBody>
      </p:sp>
      <p:sp>
        <p:nvSpPr>
          <p:cNvPr id="53" name="Text 23"/>
          <p:cNvSpPr/>
          <p:nvPr/>
        </p:nvSpPr>
        <p:spPr>
          <a:xfrm>
            <a:off x="9315450" y="3048000"/>
            <a:ext cx="2057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Pour valider les compétences</a:t>
            </a:r>
            <a:endParaRPr lang="fr-CA" sz="1050" noProof="0"/>
          </a:p>
        </p:txBody>
      </p:sp>
      <p:sp>
        <p:nvSpPr>
          <p:cNvPr id="54" name="Text 24"/>
          <p:cNvSpPr/>
          <p:nvPr/>
        </p:nvSpPr>
        <p:spPr>
          <a:xfrm>
            <a:off x="6858000" y="3714750"/>
            <a:ext cx="1485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</a:t>
            </a:r>
            <a:endParaRPr lang="fr-CA" sz="1800" noProof="0"/>
          </a:p>
        </p:txBody>
      </p:sp>
      <p:sp>
        <p:nvSpPr>
          <p:cNvPr id="55" name="Text 25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20/24</a:t>
            </a:r>
            <a:endParaRPr lang="fr-CA" sz="1050" noProof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144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9431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2479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5527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000375"/>
            <a:ext cx="28575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390900"/>
            <a:ext cx="260985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3505200"/>
            <a:ext cx="3048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36099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3390900"/>
            <a:ext cx="260985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8050" y="3505200"/>
            <a:ext cx="3429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24250" y="3609975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114800"/>
            <a:ext cx="260985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4229100"/>
            <a:ext cx="3048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43338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4114800"/>
            <a:ext cx="260985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8050" y="4229100"/>
            <a:ext cx="2667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4250" y="4333875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1514475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1905000"/>
            <a:ext cx="5334000" cy="647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62700" y="2038350"/>
            <a:ext cx="28575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2143125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2667000"/>
            <a:ext cx="5334000" cy="647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2800350"/>
            <a:ext cx="152400" cy="3810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8400" y="3429000"/>
            <a:ext cx="5334000" cy="647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62700" y="3562350"/>
            <a:ext cx="304800" cy="3810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38900" y="3667125"/>
            <a:ext cx="15240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48400" y="4333875"/>
            <a:ext cx="228600" cy="2286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48400" y="4724400"/>
            <a:ext cx="2590800" cy="3429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24600" y="4819650"/>
            <a:ext cx="1905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53500" y="4724400"/>
            <a:ext cx="2590800" cy="3429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29700" y="4819650"/>
            <a:ext cx="114300" cy="152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48400" y="5181600"/>
            <a:ext cx="2590800" cy="3429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24600" y="5276850"/>
            <a:ext cx="152400" cy="1524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53500" y="5181600"/>
            <a:ext cx="2590800" cy="3429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29700" y="5276850"/>
            <a:ext cx="171450" cy="1524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Communication Interne</a:t>
            </a:r>
            <a:endParaRPr lang="fr-CA" sz="3600" noProof="0"/>
          </a:p>
        </p:txBody>
      </p:sp>
      <p:sp>
        <p:nvSpPr>
          <p:cNvPr id="43" name="Text 1"/>
          <p:cNvSpPr/>
          <p:nvPr/>
        </p:nvSpPr>
        <p:spPr>
          <a:xfrm>
            <a:off x="914400" y="14859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Objectifs</a:t>
            </a:r>
            <a:endParaRPr lang="fr-CA" sz="1800" noProof="0"/>
          </a:p>
        </p:txBody>
      </p:sp>
      <p:sp>
        <p:nvSpPr>
          <p:cNvPr id="44" name="Text 2"/>
          <p:cNvSpPr/>
          <p:nvPr/>
        </p:nvSpPr>
        <p:spPr>
          <a:xfrm>
            <a:off x="838200" y="1905000"/>
            <a:ext cx="3909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Informer sur les changements en cours et à venir</a:t>
            </a:r>
            <a:endParaRPr lang="fr-CA" sz="1200" noProof="0"/>
          </a:p>
        </p:txBody>
      </p:sp>
      <p:sp>
        <p:nvSpPr>
          <p:cNvPr id="45" name="Text 3"/>
          <p:cNvSpPr/>
          <p:nvPr/>
        </p:nvSpPr>
        <p:spPr>
          <a:xfrm>
            <a:off x="838200" y="2209800"/>
            <a:ext cx="2971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Réduire la résistance au changement</a:t>
            </a:r>
            <a:endParaRPr lang="fr-CA" sz="1200" noProof="0"/>
          </a:p>
        </p:txBody>
      </p:sp>
      <p:sp>
        <p:nvSpPr>
          <p:cNvPr id="46" name="Text 4"/>
          <p:cNvSpPr/>
          <p:nvPr/>
        </p:nvSpPr>
        <p:spPr>
          <a:xfrm>
            <a:off x="838200" y="2514600"/>
            <a:ext cx="36918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Favoriser l'engagement et l'adhésion au projet</a:t>
            </a:r>
            <a:endParaRPr lang="fr-CA" sz="1200" noProof="0"/>
          </a:p>
        </p:txBody>
      </p:sp>
      <p:sp>
        <p:nvSpPr>
          <p:cNvPr id="47" name="Text 5"/>
          <p:cNvSpPr/>
          <p:nvPr/>
        </p:nvSpPr>
        <p:spPr>
          <a:xfrm>
            <a:off x="971550" y="2971800"/>
            <a:ext cx="6400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Canaux de Communication</a:t>
            </a:r>
            <a:endParaRPr lang="fr-CA" sz="1800" noProof="0"/>
          </a:p>
        </p:txBody>
      </p:sp>
      <p:sp>
        <p:nvSpPr>
          <p:cNvPr id="48" name="Text 6"/>
          <p:cNvSpPr/>
          <p:nvPr/>
        </p:nvSpPr>
        <p:spPr>
          <a:xfrm>
            <a:off x="1143000" y="3581400"/>
            <a:ext cx="1885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Intranet documentation</a:t>
            </a:r>
            <a:endParaRPr lang="fr-CA" sz="1200" noProof="0"/>
          </a:p>
        </p:txBody>
      </p:sp>
      <p:sp>
        <p:nvSpPr>
          <p:cNvPr id="49" name="Text 7"/>
          <p:cNvSpPr/>
          <p:nvPr/>
        </p:nvSpPr>
        <p:spPr>
          <a:xfrm>
            <a:off x="3905250" y="3581400"/>
            <a:ext cx="2057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Réunions hebdomadaires</a:t>
            </a:r>
            <a:endParaRPr lang="fr-CA" sz="1200" noProof="0"/>
          </a:p>
        </p:txBody>
      </p:sp>
      <p:sp>
        <p:nvSpPr>
          <p:cNvPr id="50" name="Text 8"/>
          <p:cNvSpPr/>
          <p:nvPr/>
        </p:nvSpPr>
        <p:spPr>
          <a:xfrm>
            <a:off x="1143000" y="4305300"/>
            <a:ext cx="1074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Slack/Teams</a:t>
            </a:r>
            <a:endParaRPr lang="fr-CA" sz="1200" noProof="0"/>
          </a:p>
        </p:txBody>
      </p:sp>
      <p:sp>
        <p:nvSpPr>
          <p:cNvPr id="51" name="Text 9"/>
          <p:cNvSpPr/>
          <p:nvPr/>
        </p:nvSpPr>
        <p:spPr>
          <a:xfrm>
            <a:off x="3829050" y="4305300"/>
            <a:ext cx="2057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Affiches &amp; rappels visuels</a:t>
            </a:r>
            <a:endParaRPr lang="fr-CA" sz="1200" noProof="0"/>
          </a:p>
        </p:txBody>
      </p:sp>
      <p:sp>
        <p:nvSpPr>
          <p:cNvPr id="52" name="Text 10"/>
          <p:cNvSpPr/>
          <p:nvPr/>
        </p:nvSpPr>
        <p:spPr>
          <a:xfrm>
            <a:off x="6553200" y="1485900"/>
            <a:ext cx="6400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Stratégies de Gestion</a:t>
            </a:r>
            <a:endParaRPr lang="fr-CA" sz="1800" noProof="0"/>
          </a:p>
        </p:txBody>
      </p:sp>
      <p:sp>
        <p:nvSpPr>
          <p:cNvPr id="53" name="Text 11"/>
          <p:cNvSpPr/>
          <p:nvPr/>
        </p:nvSpPr>
        <p:spPr>
          <a:xfrm>
            <a:off x="6762750" y="2019300"/>
            <a:ext cx="2926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Champions Internes</a:t>
            </a:r>
            <a:endParaRPr lang="fr-CA" sz="1200" noProof="0"/>
          </a:p>
        </p:txBody>
      </p:sp>
      <p:sp>
        <p:nvSpPr>
          <p:cNvPr id="54" name="Text 12"/>
          <p:cNvSpPr/>
          <p:nvPr/>
        </p:nvSpPr>
        <p:spPr>
          <a:xfrm>
            <a:off x="6762750" y="2247900"/>
            <a:ext cx="29260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par restaurant pour favoriser l'adhésion</a:t>
            </a:r>
            <a:endParaRPr lang="fr-CA" sz="1050" noProof="0"/>
          </a:p>
        </p:txBody>
      </p:sp>
      <p:sp>
        <p:nvSpPr>
          <p:cNvPr id="55" name="Text 13"/>
          <p:cNvSpPr/>
          <p:nvPr/>
        </p:nvSpPr>
        <p:spPr>
          <a:xfrm>
            <a:off x="6629400" y="2781300"/>
            <a:ext cx="2503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Rétroaction Ouverte</a:t>
            </a:r>
            <a:endParaRPr lang="fr-CA" sz="1200" noProof="0"/>
          </a:p>
        </p:txBody>
      </p:sp>
      <p:sp>
        <p:nvSpPr>
          <p:cNvPr id="56" name="Text 14"/>
          <p:cNvSpPr/>
          <p:nvPr/>
        </p:nvSpPr>
        <p:spPr>
          <a:xfrm>
            <a:off x="6629400" y="30099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Sondages et boîtes à idées digitales</a:t>
            </a:r>
            <a:endParaRPr lang="fr-CA" sz="1050" noProof="0"/>
          </a:p>
        </p:txBody>
      </p:sp>
      <p:sp>
        <p:nvSpPr>
          <p:cNvPr id="57" name="Text 15"/>
          <p:cNvSpPr/>
          <p:nvPr/>
        </p:nvSpPr>
        <p:spPr>
          <a:xfrm>
            <a:off x="6781800" y="3543300"/>
            <a:ext cx="2366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Technique</a:t>
            </a:r>
            <a:endParaRPr lang="fr-CA" sz="1200" noProof="0"/>
          </a:p>
        </p:txBody>
      </p:sp>
      <p:sp>
        <p:nvSpPr>
          <p:cNvPr id="58" name="Text 16"/>
          <p:cNvSpPr/>
          <p:nvPr/>
        </p:nvSpPr>
        <p:spPr>
          <a:xfrm>
            <a:off x="6781800" y="3771900"/>
            <a:ext cx="23660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Renforce pendant le premier mois</a:t>
            </a:r>
            <a:endParaRPr lang="fr-CA" sz="1050" noProof="0"/>
          </a:p>
        </p:txBody>
      </p:sp>
      <p:sp>
        <p:nvSpPr>
          <p:cNvPr id="59" name="Text 17"/>
          <p:cNvSpPr/>
          <p:nvPr/>
        </p:nvSpPr>
        <p:spPr>
          <a:xfrm>
            <a:off x="6553200" y="4305300"/>
            <a:ext cx="6400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Indicateurs de Succès</a:t>
            </a:r>
            <a:endParaRPr lang="fr-CA" sz="1800" noProof="0"/>
          </a:p>
        </p:txBody>
      </p:sp>
      <p:sp>
        <p:nvSpPr>
          <p:cNvPr id="60" name="Text 18"/>
          <p:cNvSpPr/>
          <p:nvPr/>
        </p:nvSpPr>
        <p:spPr>
          <a:xfrm>
            <a:off x="6591300" y="4800600"/>
            <a:ext cx="2491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Adhésion aux nouvelles procédures</a:t>
            </a:r>
            <a:endParaRPr lang="fr-CA" sz="1050" noProof="0"/>
          </a:p>
        </p:txBody>
      </p:sp>
      <p:sp>
        <p:nvSpPr>
          <p:cNvPr id="61" name="Text 19"/>
          <p:cNvSpPr/>
          <p:nvPr/>
        </p:nvSpPr>
        <p:spPr>
          <a:xfrm>
            <a:off x="9220200" y="4800600"/>
            <a:ext cx="2606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Taux de participation aux formations</a:t>
            </a:r>
            <a:endParaRPr lang="fr-CA" sz="1050" noProof="0"/>
          </a:p>
        </p:txBody>
      </p:sp>
      <p:sp>
        <p:nvSpPr>
          <p:cNvPr id="62" name="Text 20"/>
          <p:cNvSpPr/>
          <p:nvPr/>
        </p:nvSpPr>
        <p:spPr>
          <a:xfrm>
            <a:off x="6553200" y="5257800"/>
            <a:ext cx="2606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Baisse des incidents liés à l'utilisation</a:t>
            </a:r>
            <a:endParaRPr lang="fr-CA" sz="1050" noProof="0"/>
          </a:p>
        </p:txBody>
      </p:sp>
      <p:sp>
        <p:nvSpPr>
          <p:cNvPr id="63" name="Text 21"/>
          <p:cNvSpPr/>
          <p:nvPr/>
        </p:nvSpPr>
        <p:spPr>
          <a:xfrm>
            <a:off x="9277350" y="5257800"/>
            <a:ext cx="2537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Fréquence de consultation de la doc</a:t>
            </a:r>
            <a:endParaRPr lang="fr-CA" sz="1050" noProof="0"/>
          </a:p>
        </p:txBody>
      </p:sp>
      <p:sp>
        <p:nvSpPr>
          <p:cNvPr id="64" name="Text 22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21/24</a:t>
            </a:r>
            <a:endParaRPr lang="fr-CA" sz="1050" noProof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62100"/>
            <a:ext cx="514350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16764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324100"/>
            <a:ext cx="3454301" cy="7429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2819400"/>
            <a:ext cx="3073301" cy="571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2819400"/>
            <a:ext cx="2765971" cy="571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295650"/>
            <a:ext cx="3454301" cy="876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1001" y="35242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8701" y="1562100"/>
            <a:ext cx="51435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3001" y="16764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68701" y="2324100"/>
            <a:ext cx="3454450" cy="876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18350" y="25527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68701" y="3429000"/>
            <a:ext cx="3454450" cy="876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80250" y="36576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7950" y="1562100"/>
            <a:ext cx="485775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42250" y="1676400"/>
            <a:ext cx="25717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7950" y="2324100"/>
            <a:ext cx="3454301" cy="876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77451" y="2552700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7950" y="3429000"/>
            <a:ext cx="3454301" cy="876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Indicateurs de Succès</a:t>
            </a:r>
            <a:endParaRPr lang="fr-CA" sz="3600" noProof="0"/>
          </a:p>
        </p:txBody>
      </p:sp>
      <p:sp>
        <p:nvSpPr>
          <p:cNvPr id="26" name="Text 1"/>
          <p:cNvSpPr/>
          <p:nvPr/>
        </p:nvSpPr>
        <p:spPr>
          <a:xfrm>
            <a:off x="1238250" y="1676400"/>
            <a:ext cx="206883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KPI de Formation</a:t>
            </a:r>
            <a:endParaRPr lang="fr-CA" sz="1800" noProof="0"/>
          </a:p>
        </p:txBody>
      </p:sp>
      <p:sp>
        <p:nvSpPr>
          <p:cNvPr id="27" name="Text 2"/>
          <p:cNvSpPr/>
          <p:nvPr/>
        </p:nvSpPr>
        <p:spPr>
          <a:xfrm>
            <a:off x="800100" y="2514600"/>
            <a:ext cx="1703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Taux de participation</a:t>
            </a:r>
            <a:endParaRPr lang="fr-CA" sz="1200" noProof="0"/>
          </a:p>
        </p:txBody>
      </p:sp>
      <p:sp>
        <p:nvSpPr>
          <p:cNvPr id="28" name="Text 3"/>
          <p:cNvSpPr/>
          <p:nvPr/>
        </p:nvSpPr>
        <p:spPr>
          <a:xfrm>
            <a:off x="3473351" y="2514600"/>
            <a:ext cx="480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≥ 90%</a:t>
            </a:r>
            <a:endParaRPr lang="fr-CA" sz="1200" noProof="0"/>
          </a:p>
        </p:txBody>
      </p:sp>
      <p:sp>
        <p:nvSpPr>
          <p:cNvPr id="29" name="Text 4"/>
          <p:cNvSpPr/>
          <p:nvPr/>
        </p:nvSpPr>
        <p:spPr>
          <a:xfrm>
            <a:off x="800100" y="3486150"/>
            <a:ext cx="14516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Quiz de validation</a:t>
            </a:r>
            <a:endParaRPr lang="fr-CA" sz="1200" noProof="0"/>
          </a:p>
        </p:txBody>
      </p:sp>
      <p:sp>
        <p:nvSpPr>
          <p:cNvPr id="30" name="Text 5"/>
          <p:cNvSpPr/>
          <p:nvPr/>
        </p:nvSpPr>
        <p:spPr>
          <a:xfrm>
            <a:off x="800100" y="3790950"/>
            <a:ext cx="368796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Évaluation des compétences acquises</a:t>
            </a:r>
            <a:endParaRPr lang="fr-CA" sz="1050" noProof="0"/>
          </a:p>
        </p:txBody>
      </p:sp>
      <p:sp>
        <p:nvSpPr>
          <p:cNvPr id="31" name="Text 6"/>
          <p:cNvSpPr/>
          <p:nvPr/>
        </p:nvSpPr>
        <p:spPr>
          <a:xfrm>
            <a:off x="4997351" y="1676400"/>
            <a:ext cx="28460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Adoption Technologique</a:t>
            </a:r>
            <a:endParaRPr lang="fr-CA" sz="1800" noProof="0"/>
          </a:p>
        </p:txBody>
      </p:sp>
      <p:sp>
        <p:nvSpPr>
          <p:cNvPr id="32" name="Text 7"/>
          <p:cNvSpPr/>
          <p:nvPr/>
        </p:nvSpPr>
        <p:spPr>
          <a:xfrm>
            <a:off x="4559201" y="2514600"/>
            <a:ext cx="2400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Baisse des incidents humains</a:t>
            </a:r>
            <a:endParaRPr lang="fr-CA" sz="1200" noProof="0"/>
          </a:p>
        </p:txBody>
      </p:sp>
      <p:sp>
        <p:nvSpPr>
          <p:cNvPr id="33" name="Text 8"/>
          <p:cNvSpPr/>
          <p:nvPr/>
        </p:nvSpPr>
        <p:spPr>
          <a:xfrm>
            <a:off x="4559201" y="2819400"/>
            <a:ext cx="36881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Réduction des erreurs liées aux capteurs</a:t>
            </a:r>
            <a:endParaRPr lang="fr-CA" sz="1050" noProof="0"/>
          </a:p>
        </p:txBody>
      </p:sp>
      <p:sp>
        <p:nvSpPr>
          <p:cNvPr id="34" name="Text 9"/>
          <p:cNvSpPr/>
          <p:nvPr/>
        </p:nvSpPr>
        <p:spPr>
          <a:xfrm>
            <a:off x="4559201" y="3619500"/>
            <a:ext cx="2537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des tableaux de bord</a:t>
            </a:r>
            <a:endParaRPr lang="fr-CA" sz="1200" noProof="0"/>
          </a:p>
        </p:txBody>
      </p:sp>
      <p:sp>
        <p:nvSpPr>
          <p:cNvPr id="35" name="Text 10"/>
          <p:cNvSpPr/>
          <p:nvPr/>
        </p:nvSpPr>
        <p:spPr>
          <a:xfrm>
            <a:off x="4559201" y="3924300"/>
            <a:ext cx="36881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Fréquence d'accès par la gestion</a:t>
            </a:r>
            <a:endParaRPr lang="fr-CA" sz="1050" noProof="0"/>
          </a:p>
        </p:txBody>
      </p:sp>
      <p:sp>
        <p:nvSpPr>
          <p:cNvPr id="36" name="Text 11"/>
          <p:cNvSpPr/>
          <p:nvPr/>
        </p:nvSpPr>
        <p:spPr>
          <a:xfrm>
            <a:off x="8728025" y="1676400"/>
            <a:ext cx="21145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KPI Opérationnels</a:t>
            </a:r>
            <a:endParaRPr lang="fr-CA" sz="1800" noProof="0"/>
          </a:p>
        </p:txBody>
      </p:sp>
      <p:sp>
        <p:nvSpPr>
          <p:cNvPr id="37" name="Text 12"/>
          <p:cNvSpPr/>
          <p:nvPr/>
        </p:nvSpPr>
        <p:spPr>
          <a:xfrm>
            <a:off x="8318450" y="2514600"/>
            <a:ext cx="218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Résistance au changement</a:t>
            </a:r>
            <a:endParaRPr lang="fr-CA" sz="1200" noProof="0"/>
          </a:p>
        </p:txBody>
      </p:sp>
      <p:sp>
        <p:nvSpPr>
          <p:cNvPr id="38" name="Text 13"/>
          <p:cNvSpPr/>
          <p:nvPr/>
        </p:nvSpPr>
        <p:spPr>
          <a:xfrm>
            <a:off x="8318450" y="2819400"/>
            <a:ext cx="368796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Mesurée par sondages réguliers</a:t>
            </a:r>
            <a:endParaRPr lang="fr-CA" sz="1050" noProof="0"/>
          </a:p>
        </p:txBody>
      </p:sp>
      <p:sp>
        <p:nvSpPr>
          <p:cNvPr id="39" name="Text 14"/>
          <p:cNvSpPr/>
          <p:nvPr/>
        </p:nvSpPr>
        <p:spPr>
          <a:xfrm>
            <a:off x="8318450" y="3619500"/>
            <a:ext cx="164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Rappels obligatoires</a:t>
            </a:r>
            <a:endParaRPr lang="fr-CA" sz="1200" noProof="0"/>
          </a:p>
        </p:txBody>
      </p:sp>
      <p:sp>
        <p:nvSpPr>
          <p:cNvPr id="40" name="Text 15"/>
          <p:cNvSpPr/>
          <p:nvPr/>
        </p:nvSpPr>
        <p:spPr>
          <a:xfrm>
            <a:off x="10324951" y="3619500"/>
            <a:ext cx="1280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Tous les 6 mois</a:t>
            </a:r>
            <a:endParaRPr lang="fr-CA" sz="1200" noProof="0"/>
          </a:p>
        </p:txBody>
      </p:sp>
      <p:sp>
        <p:nvSpPr>
          <p:cNvPr id="41" name="Text 16"/>
          <p:cNvSpPr/>
          <p:nvPr/>
        </p:nvSpPr>
        <p:spPr>
          <a:xfrm>
            <a:off x="8318450" y="3924300"/>
            <a:ext cx="368796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Maintenance de la formation</a:t>
            </a:r>
            <a:endParaRPr lang="fr-CA" sz="1050" noProof="0"/>
          </a:p>
        </p:txBody>
      </p:sp>
      <p:sp>
        <p:nvSpPr>
          <p:cNvPr id="42" name="Text 17"/>
          <p:cNvSpPr/>
          <p:nvPr/>
        </p:nvSpPr>
        <p:spPr>
          <a:xfrm>
            <a:off x="609600" y="6057900"/>
            <a:ext cx="13167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i="1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Ces indicateurs seront surveillés régulièrement pour évaluer l'efficacité de la formation et l'adoption des technologies IoT.</a:t>
            </a:r>
            <a:endParaRPr lang="fr-CA" sz="1050" noProof="0"/>
          </a:p>
        </p:txBody>
      </p:sp>
      <p:sp>
        <p:nvSpPr>
          <p:cNvPr id="43" name="Text 18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22/24</a:t>
            </a:r>
            <a:endParaRPr lang="fr-CA" sz="1050" noProof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485900"/>
            <a:ext cx="3429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15621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019300"/>
            <a:ext cx="53721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1621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590800"/>
            <a:ext cx="53721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7336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162300"/>
            <a:ext cx="53721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3051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1485900"/>
            <a:ext cx="390525" cy="419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0" y="1562100"/>
            <a:ext cx="23812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2019300"/>
            <a:ext cx="53721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216217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2590800"/>
            <a:ext cx="53721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27336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3162300"/>
            <a:ext cx="537210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33051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3848100"/>
            <a:ext cx="390525" cy="419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3924300"/>
            <a:ext cx="238125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381500"/>
            <a:ext cx="53721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524375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953000"/>
            <a:ext cx="5372100" cy="4572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5095875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5524500"/>
            <a:ext cx="5372100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5667375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3848100"/>
            <a:ext cx="342900" cy="4191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86500" y="3924300"/>
            <a:ext cx="190500" cy="2667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4381500"/>
            <a:ext cx="5372100" cy="4572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4524375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4953000"/>
            <a:ext cx="5372100" cy="4572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5095875"/>
            <a:ext cx="152400" cy="1524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5524500"/>
            <a:ext cx="5372100" cy="4572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5667375"/>
            <a:ext cx="15240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Synthèse et Recommandations</a:t>
            </a:r>
            <a:endParaRPr lang="fr-CA" sz="3600" noProof="0"/>
          </a:p>
        </p:txBody>
      </p:sp>
      <p:sp>
        <p:nvSpPr>
          <p:cNvPr id="40" name="Text 1"/>
          <p:cNvSpPr/>
          <p:nvPr/>
        </p:nvSpPr>
        <p:spPr>
          <a:xfrm>
            <a:off x="1066800" y="1543050"/>
            <a:ext cx="366903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Recommandations Techniques</a:t>
            </a:r>
            <a:endParaRPr lang="fr-CA" sz="1800" noProof="0"/>
          </a:p>
        </p:txBody>
      </p:sp>
      <p:sp>
        <p:nvSpPr>
          <p:cNvPr id="41" name="Text 2"/>
          <p:cNvSpPr/>
          <p:nvPr/>
        </p:nvSpPr>
        <p:spPr>
          <a:xfrm>
            <a:off x="990600" y="21336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Mettre en place un réseau IoT segmenté avec chiffrement TLS/VPN</a:t>
            </a:r>
            <a:endParaRPr lang="fr-CA" sz="1200" noProof="0"/>
          </a:p>
        </p:txBody>
      </p:sp>
      <p:sp>
        <p:nvSpPr>
          <p:cNvPr id="42" name="Text 3"/>
          <p:cNvSpPr/>
          <p:nvPr/>
        </p:nvSpPr>
        <p:spPr>
          <a:xfrm>
            <a:off x="990600" y="27051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Appliquer la règle 3-2-1 pour les sauvegardes critiques</a:t>
            </a:r>
            <a:endParaRPr lang="fr-CA" sz="1200" noProof="0"/>
          </a:p>
        </p:txBody>
      </p:sp>
      <p:sp>
        <p:nvSpPr>
          <p:cNvPr id="43" name="Text 4"/>
          <p:cNvSpPr/>
          <p:nvPr/>
        </p:nvSpPr>
        <p:spPr>
          <a:xfrm>
            <a:off x="990600" y="32766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Installer un pare-feu et une solution de surveillance en temps réel</a:t>
            </a:r>
            <a:endParaRPr lang="fr-CA" sz="1200" noProof="0"/>
          </a:p>
        </p:txBody>
      </p:sp>
      <p:sp>
        <p:nvSpPr>
          <p:cNvPr id="44" name="Text 5"/>
          <p:cNvSpPr/>
          <p:nvPr/>
        </p:nvSpPr>
        <p:spPr>
          <a:xfrm>
            <a:off x="6715125" y="1543050"/>
            <a:ext cx="38290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Recommandations </a:t>
            </a:r>
            <a:r>
              <a:rPr lang="fr-CA" sz="1800" noProof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Organization</a:t>
            </a:r>
            <a:endParaRPr lang="fr-CA" sz="1800" noProof="0"/>
          </a:p>
        </p:txBody>
      </p:sp>
      <p:sp>
        <p:nvSpPr>
          <p:cNvPr id="45" name="Text 6"/>
          <p:cNvSpPr/>
          <p:nvPr/>
        </p:nvSpPr>
        <p:spPr>
          <a:xfrm>
            <a:off x="6591300" y="21336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Structurer le projet selon la matrice RACI définie</a:t>
            </a:r>
            <a:endParaRPr lang="fr-CA" sz="1200" noProof="0"/>
          </a:p>
        </p:txBody>
      </p:sp>
      <p:sp>
        <p:nvSpPr>
          <p:cNvPr id="46" name="Text 7"/>
          <p:cNvSpPr/>
          <p:nvPr/>
        </p:nvSpPr>
        <p:spPr>
          <a:xfrm>
            <a:off x="6591300" y="27051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Désigner des champions internes pour faciliter l'adoption</a:t>
            </a:r>
            <a:endParaRPr lang="fr-CA" sz="1200" noProof="0"/>
          </a:p>
        </p:txBody>
      </p:sp>
      <p:sp>
        <p:nvSpPr>
          <p:cNvPr id="47" name="Text 8"/>
          <p:cNvSpPr/>
          <p:nvPr/>
        </p:nvSpPr>
        <p:spPr>
          <a:xfrm>
            <a:off x="6591300" y="32766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Mettre en place un comité de pilotage mensuel</a:t>
            </a:r>
            <a:endParaRPr lang="fr-CA" sz="1200" noProof="0"/>
          </a:p>
        </p:txBody>
      </p:sp>
      <p:sp>
        <p:nvSpPr>
          <p:cNvPr id="48" name="Text 9"/>
          <p:cNvSpPr/>
          <p:nvPr/>
        </p:nvSpPr>
        <p:spPr>
          <a:xfrm>
            <a:off x="1114425" y="3905250"/>
            <a:ext cx="4572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Recommandations Légales &amp; Éthiques</a:t>
            </a:r>
            <a:endParaRPr lang="fr-CA" sz="1800" noProof="0"/>
          </a:p>
        </p:txBody>
      </p:sp>
      <p:sp>
        <p:nvSpPr>
          <p:cNvPr id="49" name="Text 10"/>
          <p:cNvSpPr/>
          <p:nvPr/>
        </p:nvSpPr>
        <p:spPr>
          <a:xfrm>
            <a:off x="990600" y="44958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Obtenir le consentement éclairé avant toute collecte de données</a:t>
            </a:r>
            <a:endParaRPr lang="fr-CA" sz="1200" noProof="0"/>
          </a:p>
        </p:txBody>
      </p:sp>
      <p:sp>
        <p:nvSpPr>
          <p:cNvPr id="50" name="Text 11"/>
          <p:cNvSpPr/>
          <p:nvPr/>
        </p:nvSpPr>
        <p:spPr>
          <a:xfrm>
            <a:off x="990600" y="50673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Respecter les obligations de la Loi 25 et ISO 27001</a:t>
            </a:r>
            <a:endParaRPr lang="fr-CA" sz="1200" noProof="0"/>
          </a:p>
        </p:txBody>
      </p:sp>
      <p:sp>
        <p:nvSpPr>
          <p:cNvPr id="51" name="Text 12"/>
          <p:cNvSpPr/>
          <p:nvPr/>
        </p:nvSpPr>
        <p:spPr>
          <a:xfrm>
            <a:off x="990600" y="56388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Tenir un registre des incidents de sécurité</a:t>
            </a:r>
            <a:endParaRPr lang="fr-CA" sz="1200" noProof="0"/>
          </a:p>
        </p:txBody>
      </p:sp>
      <p:sp>
        <p:nvSpPr>
          <p:cNvPr id="52" name="Text 13"/>
          <p:cNvSpPr/>
          <p:nvPr/>
        </p:nvSpPr>
        <p:spPr>
          <a:xfrm>
            <a:off x="6667500" y="3905250"/>
            <a:ext cx="437769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Recommandations d'Implémentation</a:t>
            </a:r>
            <a:endParaRPr lang="fr-CA" sz="1800" noProof="0"/>
          </a:p>
        </p:txBody>
      </p:sp>
      <p:sp>
        <p:nvSpPr>
          <p:cNvPr id="53" name="Text 14"/>
          <p:cNvSpPr/>
          <p:nvPr/>
        </p:nvSpPr>
        <p:spPr>
          <a:xfrm>
            <a:off x="6591300" y="44958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Démarre par étapes pilotes dans 1-2 restaurants</a:t>
            </a:r>
            <a:endParaRPr lang="fr-CA" sz="1200" noProof="0"/>
          </a:p>
        </p:txBody>
      </p:sp>
      <p:sp>
        <p:nvSpPr>
          <p:cNvPr id="54" name="Text 15"/>
          <p:cNvSpPr/>
          <p:nvPr/>
        </p:nvSpPr>
        <p:spPr>
          <a:xfrm>
            <a:off x="6591300" y="50673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Former le personnel avec des capsules vidéo et des ateliers</a:t>
            </a:r>
            <a:endParaRPr lang="fr-CA" sz="1200" noProof="0"/>
          </a:p>
        </p:txBody>
      </p:sp>
      <p:sp>
        <p:nvSpPr>
          <p:cNvPr id="55" name="Text 16"/>
          <p:cNvSpPr/>
          <p:nvPr/>
        </p:nvSpPr>
        <p:spPr>
          <a:xfrm>
            <a:off x="6591300" y="56388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Évaluer les résultats après 6 mois d'implémentation</a:t>
            </a:r>
            <a:endParaRPr lang="fr-CA" sz="1200" noProof="0"/>
          </a:p>
        </p:txBody>
      </p:sp>
      <p:sp>
        <p:nvSpPr>
          <p:cNvPr id="56" name="Text 17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23/24</a:t>
            </a:r>
            <a:endParaRPr lang="fr-CA" sz="1050" noProof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16383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057400"/>
            <a:ext cx="514350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21717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038600"/>
            <a:ext cx="514350" cy="533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41529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8550" y="2057400"/>
            <a:ext cx="485775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2850" y="2171700"/>
            <a:ext cx="25717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1950" y="2743200"/>
            <a:ext cx="2793950" cy="1066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8301" y="2743200"/>
            <a:ext cx="2793950" cy="1066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1950" y="3962400"/>
            <a:ext cx="2793950" cy="1066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8301" y="3962400"/>
            <a:ext cx="2793950" cy="1066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9300" y="6057900"/>
            <a:ext cx="1524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11049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Remerciements</a:t>
            </a:r>
            <a:endParaRPr lang="fr-CA" sz="3600" noProof="0"/>
          </a:p>
        </p:txBody>
      </p:sp>
      <p:sp>
        <p:nvSpPr>
          <p:cNvPr id="19" name="Text 1"/>
          <p:cNvSpPr/>
          <p:nvPr/>
        </p:nvSpPr>
        <p:spPr>
          <a:xfrm>
            <a:off x="1276350" y="2171700"/>
            <a:ext cx="15659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Équipe Projet</a:t>
            </a:r>
            <a:endParaRPr lang="fr-CA" sz="1800" noProof="0"/>
          </a:p>
        </p:txBody>
      </p:sp>
      <p:sp>
        <p:nvSpPr>
          <p:cNvPr id="20" name="Text 2"/>
          <p:cNvSpPr/>
          <p:nvPr/>
        </p:nvSpPr>
        <p:spPr>
          <a:xfrm>
            <a:off x="1143000" y="2743200"/>
            <a:ext cx="439415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Nous tenons à remercier chaleureusement l'ensemble de l'équipe projet pour leur </a:t>
            </a:r>
            <a:r>
              <a:rPr lang="fr-CA" sz="135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dedication</a:t>
            </a: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expertise et engagement dans la </a:t>
            </a:r>
            <a:r>
              <a:rPr lang="fr-CA" sz="135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realisation</a:t>
            </a: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cette </a:t>
            </a:r>
            <a:r>
              <a:rPr lang="fr-CA" sz="135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strategie</a:t>
            </a: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IoT pour </a:t>
            </a:r>
            <a:r>
              <a:rPr lang="fr-CA" sz="135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Gastrono</a:t>
            </a: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-Tech.</a:t>
            </a:r>
            <a:endParaRPr lang="fr-CA" sz="1350" noProof="0"/>
          </a:p>
        </p:txBody>
      </p:sp>
      <p:sp>
        <p:nvSpPr>
          <p:cNvPr id="21" name="Text 3"/>
          <p:cNvSpPr/>
          <p:nvPr/>
        </p:nvSpPr>
        <p:spPr>
          <a:xfrm>
            <a:off x="1276350" y="4152900"/>
            <a:ext cx="1371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Partenaires</a:t>
            </a:r>
            <a:endParaRPr lang="fr-CA" sz="1800" noProof="0"/>
          </a:p>
        </p:txBody>
      </p:sp>
      <p:sp>
        <p:nvSpPr>
          <p:cNvPr id="22" name="Text 4"/>
          <p:cNvSpPr/>
          <p:nvPr/>
        </p:nvSpPr>
        <p:spPr>
          <a:xfrm>
            <a:off x="1143000" y="4724400"/>
            <a:ext cx="43941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Notre reconnaissance va également aux partenaires techniques et </a:t>
            </a:r>
            <a:r>
              <a:rPr lang="fr-CA" sz="135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operationnels</a:t>
            </a: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qui ont contribue a la mise en œuvre de cette </a:t>
            </a:r>
            <a:r>
              <a:rPr lang="fr-CA" sz="135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strategie</a:t>
            </a: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fr-CA" sz="1350" noProof="0"/>
          </a:p>
        </p:txBody>
      </p:sp>
      <p:sp>
        <p:nvSpPr>
          <p:cNvPr id="23" name="Text 5"/>
          <p:cNvSpPr/>
          <p:nvPr/>
        </p:nvSpPr>
        <p:spPr>
          <a:xfrm>
            <a:off x="5946725" y="2171700"/>
            <a:ext cx="22174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Prochaines Étapes</a:t>
            </a:r>
            <a:endParaRPr lang="fr-CA" sz="1800" noProof="0"/>
          </a:p>
        </p:txBody>
      </p:sp>
      <p:sp>
        <p:nvSpPr>
          <p:cNvPr id="24" name="Text 6"/>
          <p:cNvSpPr/>
          <p:nvPr/>
        </p:nvSpPr>
        <p:spPr>
          <a:xfrm>
            <a:off x="5994350" y="2895600"/>
            <a:ext cx="29869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1: Pilotage</a:t>
            </a:r>
            <a:endParaRPr lang="fr-CA" sz="1350" noProof="0"/>
          </a:p>
        </p:txBody>
      </p:sp>
      <p:sp>
        <p:nvSpPr>
          <p:cNvPr id="25" name="Text 7"/>
          <p:cNvSpPr/>
          <p:nvPr/>
        </p:nvSpPr>
        <p:spPr>
          <a:xfrm>
            <a:off x="5994350" y="3200400"/>
            <a:ext cx="248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</a:t>
            </a: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pilote des solutions IoT dans 2 restaurants </a:t>
            </a:r>
            <a:r>
              <a:rPr lang="fr-CA" sz="120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selectionnes</a:t>
            </a:r>
            <a:endParaRPr lang="fr-CA" sz="1200" noProof="0"/>
          </a:p>
        </p:txBody>
      </p:sp>
      <p:sp>
        <p:nvSpPr>
          <p:cNvPr id="26" name="Text 8"/>
          <p:cNvSpPr/>
          <p:nvPr/>
        </p:nvSpPr>
        <p:spPr>
          <a:xfrm>
            <a:off x="8940701" y="2895600"/>
            <a:ext cx="29869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2: Évaluation</a:t>
            </a:r>
            <a:endParaRPr lang="fr-CA" sz="1350" noProof="0"/>
          </a:p>
        </p:txBody>
      </p:sp>
      <p:sp>
        <p:nvSpPr>
          <p:cNvPr id="27" name="Text 9"/>
          <p:cNvSpPr/>
          <p:nvPr/>
        </p:nvSpPr>
        <p:spPr>
          <a:xfrm>
            <a:off x="8940701" y="3200400"/>
            <a:ext cx="248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des </a:t>
            </a:r>
            <a:r>
              <a:rPr lang="fr-CA" sz="120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resultats</a:t>
            </a: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et ajustements apportes aux technologies</a:t>
            </a:r>
            <a:endParaRPr lang="fr-CA" sz="1200" noProof="0"/>
          </a:p>
        </p:txBody>
      </p:sp>
      <p:sp>
        <p:nvSpPr>
          <p:cNvPr id="28" name="Text 10"/>
          <p:cNvSpPr/>
          <p:nvPr/>
        </p:nvSpPr>
        <p:spPr>
          <a:xfrm>
            <a:off x="5994350" y="4114800"/>
            <a:ext cx="29869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3: Déploiement</a:t>
            </a:r>
            <a:endParaRPr lang="fr-CA" sz="1350" noProof="0"/>
          </a:p>
        </p:txBody>
      </p:sp>
      <p:sp>
        <p:nvSpPr>
          <p:cNvPr id="29" name="Text 11"/>
          <p:cNvSpPr/>
          <p:nvPr/>
        </p:nvSpPr>
        <p:spPr>
          <a:xfrm>
            <a:off x="5994350" y="4419600"/>
            <a:ext cx="248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Extension de la solution a l'ensemble des restaurants</a:t>
            </a:r>
            <a:endParaRPr lang="fr-CA" sz="1200" noProof="0"/>
          </a:p>
        </p:txBody>
      </p:sp>
      <p:sp>
        <p:nvSpPr>
          <p:cNvPr id="30" name="Text 12"/>
          <p:cNvSpPr/>
          <p:nvPr/>
        </p:nvSpPr>
        <p:spPr>
          <a:xfrm>
            <a:off x="8940701" y="4114800"/>
            <a:ext cx="29869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4AF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4: Optimisation</a:t>
            </a:r>
            <a:endParaRPr lang="fr-CA" sz="1350" noProof="0"/>
          </a:p>
        </p:txBody>
      </p:sp>
      <p:sp>
        <p:nvSpPr>
          <p:cNvPr id="31" name="Text 13"/>
          <p:cNvSpPr/>
          <p:nvPr/>
        </p:nvSpPr>
        <p:spPr>
          <a:xfrm>
            <a:off x="8940701" y="4419600"/>
            <a:ext cx="248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Ameliorations</a:t>
            </a: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continues et formation du personnel</a:t>
            </a:r>
            <a:endParaRPr lang="fr-CA" sz="1200" noProof="0"/>
          </a:p>
        </p:txBody>
      </p:sp>
      <p:sp>
        <p:nvSpPr>
          <p:cNvPr id="32" name="Text 14"/>
          <p:cNvSpPr/>
          <p:nvPr/>
        </p:nvSpPr>
        <p:spPr>
          <a:xfrm>
            <a:off x="9867900" y="6019800"/>
            <a:ext cx="2057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Equipe_iot@gastronotech.ca</a:t>
            </a:r>
            <a:endParaRPr lang="fr-CA" sz="1200" noProof="0"/>
          </a:p>
        </p:txBody>
      </p:sp>
      <p:sp>
        <p:nvSpPr>
          <p:cNvPr id="33" name="Text 15"/>
          <p:cNvSpPr/>
          <p:nvPr/>
        </p:nvSpPr>
        <p:spPr>
          <a:xfrm>
            <a:off x="11601450" y="6515100"/>
            <a:ext cx="434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24/24</a:t>
            </a:r>
            <a:endParaRPr lang="fr-CA" sz="1050" noProof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7145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467100"/>
            <a:ext cx="4572000" cy="2209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3771900"/>
            <a:ext cx="45720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38862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4495800"/>
            <a:ext cx="762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4838700"/>
            <a:ext cx="762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5181600"/>
            <a:ext cx="762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4143375"/>
            <a:ext cx="1219200" cy="95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1688" y="4305300"/>
            <a:ext cx="428625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5988" y="4419600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400" y="4991100"/>
            <a:ext cx="1219200" cy="95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3467100"/>
            <a:ext cx="4572000" cy="2209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3771900"/>
            <a:ext cx="400050" cy="533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9500" y="3886200"/>
            <a:ext cx="1714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4495800"/>
            <a:ext cx="762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4838700"/>
            <a:ext cx="762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5181600"/>
            <a:ext cx="762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11811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Transition vers l'Analyse</a:t>
            </a:r>
            <a:endParaRPr lang="fr-CA" sz="3600" noProof="0"/>
          </a:p>
        </p:txBody>
      </p:sp>
      <p:sp>
        <p:nvSpPr>
          <p:cNvPr id="24" name="Text 1"/>
          <p:cNvSpPr/>
          <p:nvPr/>
        </p:nvSpPr>
        <p:spPr>
          <a:xfrm>
            <a:off x="2438400" y="2209800"/>
            <a:ext cx="73152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fr-CA" sz="15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Pour concevoir une stratégie IoT efficace, nous devons d'abord analyser les enjeux actuels de </a:t>
            </a:r>
            <a:r>
              <a:rPr lang="fr-CA" sz="150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Gastrono</a:t>
            </a:r>
            <a:r>
              <a:rPr lang="fr-CA" sz="15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-Tech et identifier les solutions technologiques adaptées à ses besoins spécifiques.</a:t>
            </a:r>
            <a:endParaRPr lang="fr-CA" sz="1500" noProof="0"/>
          </a:p>
        </p:txBody>
      </p:sp>
      <p:sp>
        <p:nvSpPr>
          <p:cNvPr id="25" name="Text 2"/>
          <p:cNvSpPr/>
          <p:nvPr/>
        </p:nvSpPr>
        <p:spPr>
          <a:xfrm>
            <a:off x="1524000" y="3886200"/>
            <a:ext cx="24231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des Besoins</a:t>
            </a:r>
            <a:endParaRPr lang="fr-CA" sz="1800" noProof="0"/>
          </a:p>
        </p:txBody>
      </p:sp>
      <p:sp>
        <p:nvSpPr>
          <p:cNvPr id="26" name="Text 3"/>
          <p:cNvSpPr/>
          <p:nvPr/>
        </p:nvSpPr>
        <p:spPr>
          <a:xfrm>
            <a:off x="1066800" y="4457700"/>
            <a:ext cx="33947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Étude approfondie des défis opérationnels</a:t>
            </a:r>
            <a:endParaRPr lang="fr-CA" sz="1200" noProof="0"/>
          </a:p>
        </p:txBody>
      </p:sp>
      <p:sp>
        <p:nvSpPr>
          <p:cNvPr id="27" name="Text 4"/>
          <p:cNvSpPr/>
          <p:nvPr/>
        </p:nvSpPr>
        <p:spPr>
          <a:xfrm>
            <a:off x="1066800" y="4800600"/>
            <a:ext cx="2480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Veille technologique sectorielle</a:t>
            </a:r>
            <a:endParaRPr lang="fr-CA" sz="1200" noProof="0"/>
          </a:p>
        </p:txBody>
      </p:sp>
      <p:sp>
        <p:nvSpPr>
          <p:cNvPr id="28" name="Text 5"/>
          <p:cNvSpPr/>
          <p:nvPr/>
        </p:nvSpPr>
        <p:spPr>
          <a:xfrm>
            <a:off x="1066800" y="5143500"/>
            <a:ext cx="3017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Cartographie des processus existants</a:t>
            </a:r>
            <a:endParaRPr lang="fr-CA" sz="1200" noProof="0"/>
          </a:p>
        </p:txBody>
      </p:sp>
      <p:sp>
        <p:nvSpPr>
          <p:cNvPr id="29" name="Text 6"/>
          <p:cNvSpPr/>
          <p:nvPr/>
        </p:nvSpPr>
        <p:spPr>
          <a:xfrm>
            <a:off x="7867650" y="3886200"/>
            <a:ext cx="30175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Solutions Technologiques</a:t>
            </a:r>
            <a:endParaRPr lang="fr-CA" sz="1800" noProof="0"/>
          </a:p>
        </p:txBody>
      </p:sp>
      <p:sp>
        <p:nvSpPr>
          <p:cNvPr id="30" name="Text 7"/>
          <p:cNvSpPr/>
          <p:nvPr/>
        </p:nvSpPr>
        <p:spPr>
          <a:xfrm>
            <a:off x="7467600" y="4457700"/>
            <a:ext cx="3703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Identification des technologies IoT pertinentes</a:t>
            </a:r>
            <a:endParaRPr lang="fr-CA" sz="1200" noProof="0"/>
          </a:p>
        </p:txBody>
      </p:sp>
      <p:sp>
        <p:nvSpPr>
          <p:cNvPr id="31" name="Text 8"/>
          <p:cNvSpPr/>
          <p:nvPr/>
        </p:nvSpPr>
        <p:spPr>
          <a:xfrm>
            <a:off x="7467600" y="4800600"/>
            <a:ext cx="3977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Évaluation des solutions existantes sur le marché</a:t>
            </a:r>
            <a:endParaRPr lang="fr-CA" sz="1200" noProof="0"/>
          </a:p>
        </p:txBody>
      </p:sp>
      <p:sp>
        <p:nvSpPr>
          <p:cNvPr id="32" name="Text 9"/>
          <p:cNvSpPr/>
          <p:nvPr/>
        </p:nvSpPr>
        <p:spPr>
          <a:xfrm>
            <a:off x="7467600" y="5143500"/>
            <a:ext cx="39662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Proposition de roadmap d'intégration progressive</a:t>
            </a:r>
            <a:endParaRPr lang="fr-CA" sz="1200" noProof="0"/>
          </a:p>
        </p:txBody>
      </p:sp>
      <p:sp>
        <p:nvSpPr>
          <p:cNvPr id="33" name="Text 10"/>
          <p:cNvSpPr/>
          <p:nvPr/>
        </p:nvSpPr>
        <p:spPr>
          <a:xfrm>
            <a:off x="11677650" y="6515100"/>
            <a:ext cx="342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3/24</a:t>
            </a:r>
            <a:endParaRPr lang="fr-CA" sz="1050" noProof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81200"/>
            <a:ext cx="5334000" cy="1981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209800"/>
            <a:ext cx="45720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23241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2924175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322897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35337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981200"/>
            <a:ext cx="5334000" cy="1981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209800"/>
            <a:ext cx="428625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1300" y="2324100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0400" y="2924175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0400" y="32289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0400" y="353377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267200"/>
            <a:ext cx="5334000" cy="1981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4495800"/>
            <a:ext cx="514350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00" y="4610100"/>
            <a:ext cx="28575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1600" y="5210175"/>
            <a:ext cx="1333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5514975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581977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4267200"/>
            <a:ext cx="5334000" cy="1981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4495800"/>
            <a:ext cx="457200" cy="533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4610100"/>
            <a:ext cx="22860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10400" y="5210175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0400" y="5514975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0400" y="5819775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Exemples du Marché</a:t>
            </a:r>
            <a:endParaRPr lang="fr-CA" sz="3600" noProof="0"/>
          </a:p>
        </p:txBody>
      </p:sp>
      <p:sp>
        <p:nvSpPr>
          <p:cNvPr id="32" name="Text 1"/>
          <p:cNvSpPr/>
          <p:nvPr/>
        </p:nvSpPr>
        <p:spPr>
          <a:xfrm>
            <a:off x="609600" y="1333500"/>
            <a:ext cx="10972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Tendances technologiques dans la restauration</a:t>
            </a:r>
            <a:endParaRPr lang="fr-CA" sz="1500" noProof="0"/>
          </a:p>
        </p:txBody>
      </p:sp>
      <p:sp>
        <p:nvSpPr>
          <p:cNvPr id="33" name="Text 2"/>
          <p:cNvSpPr/>
          <p:nvPr/>
        </p:nvSpPr>
        <p:spPr>
          <a:xfrm>
            <a:off x="1447800" y="2324100"/>
            <a:ext cx="16916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KFC Shanghai</a:t>
            </a:r>
            <a:endParaRPr lang="fr-CA" sz="1800" noProof="0"/>
          </a:p>
        </p:txBody>
      </p:sp>
      <p:sp>
        <p:nvSpPr>
          <p:cNvPr id="34" name="Text 3"/>
          <p:cNvSpPr/>
          <p:nvPr/>
        </p:nvSpPr>
        <p:spPr>
          <a:xfrm>
            <a:off x="1638300" y="2895600"/>
            <a:ext cx="4343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Systèmes autonomes</a:t>
            </a:r>
            <a:endParaRPr lang="fr-CA" sz="1200" noProof="0"/>
          </a:p>
        </p:txBody>
      </p:sp>
      <p:sp>
        <p:nvSpPr>
          <p:cNvPr id="35" name="Text 4"/>
          <p:cNvSpPr/>
          <p:nvPr/>
        </p:nvSpPr>
        <p:spPr>
          <a:xfrm>
            <a:off x="1600200" y="32004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Réduction du besoin de main-d'œuvre</a:t>
            </a:r>
            <a:endParaRPr lang="fr-CA" sz="1200" noProof="0"/>
          </a:p>
        </p:txBody>
      </p:sp>
      <p:sp>
        <p:nvSpPr>
          <p:cNvPr id="36" name="Text 5"/>
          <p:cNvSpPr/>
          <p:nvPr/>
        </p:nvSpPr>
        <p:spPr>
          <a:xfrm>
            <a:off x="1600200" y="35052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Précision de cuisson standardisée</a:t>
            </a:r>
            <a:endParaRPr lang="fr-CA" sz="1200" noProof="0"/>
          </a:p>
        </p:txBody>
      </p:sp>
      <p:sp>
        <p:nvSpPr>
          <p:cNvPr id="37" name="Text 6"/>
          <p:cNvSpPr/>
          <p:nvPr/>
        </p:nvSpPr>
        <p:spPr>
          <a:xfrm>
            <a:off x="7058025" y="2324100"/>
            <a:ext cx="31775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Remy </a:t>
            </a:r>
            <a:r>
              <a:rPr lang="fr-CA" sz="1800" noProof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Robotics</a:t>
            </a: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Barcelone</a:t>
            </a:r>
            <a:endParaRPr lang="fr-CA" sz="1800" noProof="0"/>
          </a:p>
        </p:txBody>
      </p:sp>
      <p:sp>
        <p:nvSpPr>
          <p:cNvPr id="38" name="Text 7"/>
          <p:cNvSpPr/>
          <p:nvPr/>
        </p:nvSpPr>
        <p:spPr>
          <a:xfrm>
            <a:off x="7277100" y="28956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Robotisation de cuisine</a:t>
            </a:r>
            <a:endParaRPr lang="fr-CA" sz="1200" noProof="0"/>
          </a:p>
        </p:txBody>
      </p:sp>
      <p:sp>
        <p:nvSpPr>
          <p:cNvPr id="39" name="Text 8"/>
          <p:cNvSpPr/>
          <p:nvPr/>
        </p:nvSpPr>
        <p:spPr>
          <a:xfrm>
            <a:off x="7239000" y="3200400"/>
            <a:ext cx="4343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Continuité du service</a:t>
            </a:r>
            <a:endParaRPr lang="fr-CA" sz="1200" noProof="0"/>
          </a:p>
        </p:txBody>
      </p:sp>
      <p:sp>
        <p:nvSpPr>
          <p:cNvPr id="40" name="Text 9"/>
          <p:cNvSpPr/>
          <p:nvPr/>
        </p:nvSpPr>
        <p:spPr>
          <a:xfrm>
            <a:off x="7239000" y="35052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Précision de production optimisée</a:t>
            </a:r>
            <a:endParaRPr lang="fr-CA" sz="1200" noProof="0"/>
          </a:p>
        </p:txBody>
      </p:sp>
      <p:sp>
        <p:nvSpPr>
          <p:cNvPr id="41" name="Text 10"/>
          <p:cNvSpPr/>
          <p:nvPr/>
        </p:nvSpPr>
        <p:spPr>
          <a:xfrm>
            <a:off x="1504950" y="4610100"/>
            <a:ext cx="27660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Starbucks &amp; </a:t>
            </a:r>
            <a:r>
              <a:rPr lang="fr-CA" sz="1800" noProof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SushiShop</a:t>
            </a:r>
            <a:endParaRPr lang="fr-CA" sz="1800" noProof="0"/>
          </a:p>
        </p:txBody>
      </p:sp>
      <p:sp>
        <p:nvSpPr>
          <p:cNvPr id="42" name="Text 11"/>
          <p:cNvSpPr/>
          <p:nvPr/>
        </p:nvSpPr>
        <p:spPr>
          <a:xfrm>
            <a:off x="1581150" y="51816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QR-menu &amp; personnalisation</a:t>
            </a:r>
            <a:endParaRPr lang="fr-CA" sz="1200" noProof="0"/>
          </a:p>
        </p:txBody>
      </p:sp>
      <p:sp>
        <p:nvSpPr>
          <p:cNvPr id="43" name="Text 12"/>
          <p:cNvSpPr/>
          <p:nvPr/>
        </p:nvSpPr>
        <p:spPr>
          <a:xfrm>
            <a:off x="1600200" y="5486400"/>
            <a:ext cx="4343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Menus dynamiques</a:t>
            </a:r>
            <a:endParaRPr lang="fr-CA" sz="1200" noProof="0"/>
          </a:p>
        </p:txBody>
      </p:sp>
      <p:sp>
        <p:nvSpPr>
          <p:cNvPr id="44" name="Text 13"/>
          <p:cNvSpPr/>
          <p:nvPr/>
        </p:nvSpPr>
        <p:spPr>
          <a:xfrm>
            <a:off x="1600200" y="57912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Recommandations personnalisées</a:t>
            </a:r>
            <a:endParaRPr lang="fr-CA" sz="1200" noProof="0"/>
          </a:p>
        </p:txBody>
      </p:sp>
      <p:sp>
        <p:nvSpPr>
          <p:cNvPr id="45" name="Text 14"/>
          <p:cNvSpPr/>
          <p:nvPr/>
        </p:nvSpPr>
        <p:spPr>
          <a:xfrm>
            <a:off x="7086600" y="4610100"/>
            <a:ext cx="38404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Domino's</a:t>
            </a: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Pizza &amp; Amazon </a:t>
            </a:r>
            <a:r>
              <a:rPr lang="fr-CA" sz="1800" noProof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Fresh</a:t>
            </a:r>
            <a:endParaRPr lang="fr-CA" sz="1800" noProof="0"/>
          </a:p>
        </p:txBody>
      </p:sp>
      <p:sp>
        <p:nvSpPr>
          <p:cNvPr id="46" name="Text 15"/>
          <p:cNvSpPr/>
          <p:nvPr/>
        </p:nvSpPr>
        <p:spPr>
          <a:xfrm>
            <a:off x="7239000" y="51816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Modèle prédictif de demande</a:t>
            </a:r>
            <a:endParaRPr lang="fr-CA" sz="1200" noProof="0"/>
          </a:p>
        </p:txBody>
      </p:sp>
      <p:sp>
        <p:nvSpPr>
          <p:cNvPr id="47" name="Text 16"/>
          <p:cNvSpPr/>
          <p:nvPr/>
        </p:nvSpPr>
        <p:spPr>
          <a:xfrm>
            <a:off x="7239000" y="54864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Just </a:t>
            </a:r>
            <a:r>
              <a:rPr lang="fr-CA" sz="120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Walk</a:t>
            </a: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Out (sans caisse)</a:t>
            </a:r>
            <a:endParaRPr lang="fr-CA" sz="1200" noProof="0"/>
          </a:p>
        </p:txBody>
      </p:sp>
      <p:sp>
        <p:nvSpPr>
          <p:cNvPr id="48" name="Text 17"/>
          <p:cNvSpPr/>
          <p:nvPr/>
        </p:nvSpPr>
        <p:spPr>
          <a:xfrm>
            <a:off x="7239000" y="57912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CA" sz="120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Tracking</a:t>
            </a: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IoT + vision IA</a:t>
            </a:r>
            <a:endParaRPr lang="fr-CA" sz="1200" noProof="0"/>
          </a:p>
        </p:txBody>
      </p:sp>
      <p:sp>
        <p:nvSpPr>
          <p:cNvPr id="49" name="Text 18"/>
          <p:cNvSpPr/>
          <p:nvPr/>
        </p:nvSpPr>
        <p:spPr>
          <a:xfrm>
            <a:off x="11677650" y="6515100"/>
            <a:ext cx="342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6/24</a:t>
            </a:r>
            <a:endParaRPr lang="fr-CA" sz="1050" noProof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9906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257300"/>
            <a:ext cx="11277600" cy="419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409700"/>
            <a:ext cx="10972800" cy="685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095500"/>
            <a:ext cx="1097280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457450"/>
            <a:ext cx="342900" cy="419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253365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238500"/>
            <a:ext cx="10972800" cy="1143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3600450"/>
            <a:ext cx="323850" cy="419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3676650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4629150"/>
            <a:ext cx="304800" cy="419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4705350"/>
            <a:ext cx="1524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Défis Actuels de </a:t>
            </a:r>
            <a:r>
              <a:rPr lang="fr-CA" sz="3600" b="1" kern="0" spc="72" noProof="0" err="1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Gastrono</a:t>
            </a: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-Tech</a:t>
            </a:r>
            <a:endParaRPr lang="fr-CA" sz="3600" noProof="0"/>
          </a:p>
        </p:txBody>
      </p:sp>
      <p:sp>
        <p:nvSpPr>
          <p:cNvPr id="18" name="Text 1"/>
          <p:cNvSpPr/>
          <p:nvPr/>
        </p:nvSpPr>
        <p:spPr>
          <a:xfrm>
            <a:off x="762000" y="1409700"/>
            <a:ext cx="2539782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Axe problématique</a:t>
            </a:r>
            <a:endParaRPr lang="fr-CA" sz="1500" noProof="0"/>
          </a:p>
        </p:txBody>
      </p:sp>
      <p:sp>
        <p:nvSpPr>
          <p:cNvPr id="19" name="Text 2"/>
          <p:cNvSpPr/>
          <p:nvPr/>
        </p:nvSpPr>
        <p:spPr>
          <a:xfrm>
            <a:off x="2878485" y="1409700"/>
            <a:ext cx="4589859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Situation actuelle</a:t>
            </a:r>
            <a:endParaRPr lang="fr-CA" sz="1500" noProof="0"/>
          </a:p>
        </p:txBody>
      </p:sp>
      <p:sp>
        <p:nvSpPr>
          <p:cNvPr id="20" name="Text 3"/>
          <p:cNvSpPr/>
          <p:nvPr/>
        </p:nvSpPr>
        <p:spPr>
          <a:xfrm>
            <a:off x="6703368" y="1409700"/>
            <a:ext cx="3821609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Risques associés</a:t>
            </a:r>
            <a:endParaRPr lang="fr-CA" sz="1500" noProof="0"/>
          </a:p>
        </p:txBody>
      </p:sp>
      <p:sp>
        <p:nvSpPr>
          <p:cNvPr id="21" name="Text 4"/>
          <p:cNvSpPr/>
          <p:nvPr/>
        </p:nvSpPr>
        <p:spPr>
          <a:xfrm>
            <a:off x="10524976" y="1409700"/>
            <a:ext cx="1209824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 sur opérations</a:t>
            </a:r>
            <a:endParaRPr lang="fr-CA" sz="1500" noProof="0"/>
          </a:p>
        </p:txBody>
      </p:sp>
      <p:sp>
        <p:nvSpPr>
          <p:cNvPr id="22" name="Text 5"/>
          <p:cNvSpPr/>
          <p:nvPr/>
        </p:nvSpPr>
        <p:spPr>
          <a:xfrm>
            <a:off x="1219200" y="2400300"/>
            <a:ext cx="135448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35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Gestion des stocks</a:t>
            </a:r>
            <a:endParaRPr lang="fr-CA" sz="1350" noProof="0"/>
          </a:p>
        </p:txBody>
      </p:sp>
      <p:sp>
        <p:nvSpPr>
          <p:cNvPr id="23" name="Text 6"/>
          <p:cNvSpPr/>
          <p:nvPr/>
        </p:nvSpPr>
        <p:spPr>
          <a:xfrm>
            <a:off x="2878485" y="2095500"/>
            <a:ext cx="4589859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Inventaires manuels, erreurs humaines</a:t>
            </a:r>
            <a:endParaRPr lang="fr-CA" sz="1200" noProof="0"/>
          </a:p>
        </p:txBody>
      </p:sp>
      <p:sp>
        <p:nvSpPr>
          <p:cNvPr id="24" name="Text 7"/>
          <p:cNvSpPr/>
          <p:nvPr/>
        </p:nvSpPr>
        <p:spPr>
          <a:xfrm>
            <a:off x="6703368" y="2095500"/>
            <a:ext cx="458593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ruptures, surstock, gaspillage</a:t>
            </a:r>
            <a:endParaRPr lang="fr-CA" sz="1200" noProof="0"/>
          </a:p>
        </p:txBody>
      </p:sp>
      <p:sp>
        <p:nvSpPr>
          <p:cNvPr id="25" name="Text 8"/>
          <p:cNvSpPr/>
          <p:nvPr/>
        </p:nvSpPr>
        <p:spPr>
          <a:xfrm>
            <a:off x="10524976" y="2095500"/>
            <a:ext cx="1209824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pertes financières + baisse satisfaction</a:t>
            </a:r>
            <a:endParaRPr lang="fr-CA" sz="1200" noProof="0"/>
          </a:p>
        </p:txBody>
      </p:sp>
      <p:sp>
        <p:nvSpPr>
          <p:cNvPr id="26" name="Text 9"/>
          <p:cNvSpPr/>
          <p:nvPr/>
        </p:nvSpPr>
        <p:spPr>
          <a:xfrm>
            <a:off x="1200150" y="3543300"/>
            <a:ext cx="137353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35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Maintenance des équipements</a:t>
            </a:r>
            <a:endParaRPr lang="fr-CA" sz="1350" noProof="0"/>
          </a:p>
        </p:txBody>
      </p:sp>
      <p:sp>
        <p:nvSpPr>
          <p:cNvPr id="27" name="Text 10"/>
          <p:cNvSpPr/>
          <p:nvPr/>
        </p:nvSpPr>
        <p:spPr>
          <a:xfrm>
            <a:off x="2878485" y="3238500"/>
            <a:ext cx="4589859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Réparations réactives (on répare après)</a:t>
            </a:r>
            <a:endParaRPr lang="fr-CA" sz="1200" noProof="0"/>
          </a:p>
        </p:txBody>
      </p:sp>
      <p:sp>
        <p:nvSpPr>
          <p:cNvPr id="28" name="Text 11"/>
          <p:cNvSpPr/>
          <p:nvPr/>
        </p:nvSpPr>
        <p:spPr>
          <a:xfrm>
            <a:off x="6703368" y="3238500"/>
            <a:ext cx="458593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arrêt de production, coût élevé</a:t>
            </a:r>
            <a:endParaRPr lang="fr-CA" sz="1200" noProof="0"/>
          </a:p>
        </p:txBody>
      </p:sp>
      <p:sp>
        <p:nvSpPr>
          <p:cNvPr id="29" name="Text 12"/>
          <p:cNvSpPr/>
          <p:nvPr/>
        </p:nvSpPr>
        <p:spPr>
          <a:xfrm>
            <a:off x="10524976" y="3238500"/>
            <a:ext cx="1209824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baisse productivité + service ralenti</a:t>
            </a:r>
            <a:endParaRPr lang="fr-CA" sz="1200" noProof="0"/>
          </a:p>
        </p:txBody>
      </p:sp>
      <p:sp>
        <p:nvSpPr>
          <p:cNvPr id="30" name="Text 13"/>
          <p:cNvSpPr/>
          <p:nvPr/>
        </p:nvSpPr>
        <p:spPr>
          <a:xfrm>
            <a:off x="1181100" y="4572000"/>
            <a:ext cx="139258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fr-CA" sz="135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Sécurité alimentaire</a:t>
            </a:r>
            <a:endParaRPr lang="fr-CA" sz="1350" noProof="0"/>
          </a:p>
        </p:txBody>
      </p:sp>
      <p:sp>
        <p:nvSpPr>
          <p:cNvPr id="31" name="Text 14"/>
          <p:cNvSpPr/>
          <p:nvPr/>
        </p:nvSpPr>
        <p:spPr>
          <a:xfrm>
            <a:off x="2878485" y="4381500"/>
            <a:ext cx="4589859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Contrôle des températures fait par employé</a:t>
            </a:r>
            <a:endParaRPr lang="fr-CA" sz="1200" noProof="0"/>
          </a:p>
        </p:txBody>
      </p:sp>
      <p:sp>
        <p:nvSpPr>
          <p:cNvPr id="32" name="Text 15"/>
          <p:cNvSpPr/>
          <p:nvPr/>
        </p:nvSpPr>
        <p:spPr>
          <a:xfrm>
            <a:off x="6703368" y="4381500"/>
            <a:ext cx="458593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risque non-conformité, intoxications</a:t>
            </a:r>
            <a:endParaRPr lang="fr-CA" sz="1200" noProof="0"/>
          </a:p>
        </p:txBody>
      </p:sp>
      <p:sp>
        <p:nvSpPr>
          <p:cNvPr id="33" name="Text 16"/>
          <p:cNvSpPr/>
          <p:nvPr/>
        </p:nvSpPr>
        <p:spPr>
          <a:xfrm>
            <a:off x="10524976" y="4381500"/>
            <a:ext cx="1209824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atteinte à l'image et sanctions</a:t>
            </a:r>
            <a:endParaRPr lang="fr-CA" sz="1200" noProof="0"/>
          </a:p>
        </p:txBody>
      </p:sp>
      <p:sp>
        <p:nvSpPr>
          <p:cNvPr id="34" name="Text 17"/>
          <p:cNvSpPr/>
          <p:nvPr/>
        </p:nvSpPr>
        <p:spPr>
          <a:xfrm>
            <a:off x="11677650" y="6515100"/>
            <a:ext cx="342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4/24</a:t>
            </a:r>
            <a:endParaRPr lang="fr-CA" sz="1050" noProof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62100"/>
            <a:ext cx="3505200" cy="2247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790700"/>
            <a:ext cx="45720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19050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2533650"/>
            <a:ext cx="13335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2857500"/>
            <a:ext cx="1333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390900"/>
            <a:ext cx="13335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1562100"/>
            <a:ext cx="3505200" cy="2247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790700"/>
            <a:ext cx="485775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6300" y="1905000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2533650"/>
            <a:ext cx="133350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2857500"/>
            <a:ext cx="133350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3181350"/>
            <a:ext cx="13335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1562100"/>
            <a:ext cx="3505200" cy="2247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1790700"/>
            <a:ext cx="457200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0100" y="190500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2533650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2857500"/>
            <a:ext cx="133350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3181350"/>
            <a:ext cx="133350" cy="190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038600"/>
            <a:ext cx="3505200" cy="24574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267200"/>
            <a:ext cx="457200" cy="533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500" y="4381500"/>
            <a:ext cx="22860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010150"/>
            <a:ext cx="133350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334000"/>
            <a:ext cx="133350" cy="1905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867400"/>
            <a:ext cx="133350" cy="190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038600"/>
            <a:ext cx="3505200" cy="24574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4267200"/>
            <a:ext cx="428625" cy="533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86300" y="4381500"/>
            <a:ext cx="200025" cy="3048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5010150"/>
            <a:ext cx="133350" cy="1905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5543550"/>
            <a:ext cx="133350" cy="1905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5867400"/>
            <a:ext cx="133350" cy="1905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7200" y="4038600"/>
            <a:ext cx="3505200" cy="245745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5800" y="4267200"/>
            <a:ext cx="514350" cy="533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20100" y="4381500"/>
            <a:ext cx="285750" cy="3048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5010150"/>
            <a:ext cx="133350" cy="1905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5334000"/>
            <a:ext cx="133350" cy="1905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5867400"/>
            <a:ext cx="133350" cy="1905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43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Solutions IoT Recommandées</a:t>
            </a:r>
            <a:endParaRPr lang="fr-CA" sz="3600" noProof="0"/>
          </a:p>
        </p:txBody>
      </p:sp>
      <p:sp>
        <p:nvSpPr>
          <p:cNvPr id="44" name="Text 1"/>
          <p:cNvSpPr/>
          <p:nvPr/>
        </p:nvSpPr>
        <p:spPr>
          <a:xfrm>
            <a:off x="1447800" y="1924050"/>
            <a:ext cx="27546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Réfrigération &amp; Congélation</a:t>
            </a:r>
            <a:endParaRPr lang="fr-CA" sz="1500" noProof="0"/>
          </a:p>
        </p:txBody>
      </p:sp>
      <p:sp>
        <p:nvSpPr>
          <p:cNvPr id="45" name="Text 2"/>
          <p:cNvSpPr/>
          <p:nvPr/>
        </p:nvSpPr>
        <p:spPr>
          <a:xfrm>
            <a:off x="1200150" y="247650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Capteurs de température connectés</a:t>
            </a:r>
            <a:endParaRPr lang="fr-CA" sz="1200" noProof="0"/>
          </a:p>
        </p:txBody>
      </p:sp>
      <p:sp>
        <p:nvSpPr>
          <p:cNvPr id="46" name="Text 3"/>
          <p:cNvSpPr/>
          <p:nvPr/>
        </p:nvSpPr>
        <p:spPr>
          <a:xfrm>
            <a:off x="1200150" y="2800350"/>
            <a:ext cx="2686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Surveillance en continu + alerte anomalies</a:t>
            </a:r>
            <a:endParaRPr lang="fr-CA" sz="1200" noProof="0"/>
          </a:p>
        </p:txBody>
      </p:sp>
      <p:sp>
        <p:nvSpPr>
          <p:cNvPr id="47" name="Text 4"/>
          <p:cNvSpPr/>
          <p:nvPr/>
        </p:nvSpPr>
        <p:spPr>
          <a:xfrm>
            <a:off x="1200150" y="3333750"/>
            <a:ext cx="2388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Réduction pertes alimentaires</a:t>
            </a:r>
            <a:endParaRPr lang="fr-CA" sz="1200" noProof="0"/>
          </a:p>
        </p:txBody>
      </p:sp>
      <p:sp>
        <p:nvSpPr>
          <p:cNvPr id="48" name="Text 5"/>
          <p:cNvSpPr/>
          <p:nvPr/>
        </p:nvSpPr>
        <p:spPr>
          <a:xfrm>
            <a:off x="5210175" y="1924050"/>
            <a:ext cx="27660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Stock &amp; Approvisionnement</a:t>
            </a:r>
            <a:endParaRPr lang="fr-CA" sz="1500" noProof="0"/>
          </a:p>
        </p:txBody>
      </p:sp>
      <p:sp>
        <p:nvSpPr>
          <p:cNvPr id="49" name="Text 6"/>
          <p:cNvSpPr/>
          <p:nvPr/>
        </p:nvSpPr>
        <p:spPr>
          <a:xfrm>
            <a:off x="4933950" y="2476500"/>
            <a:ext cx="2331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RFID + balances intelligentes</a:t>
            </a:r>
            <a:endParaRPr lang="fr-CA" sz="1200" noProof="0"/>
          </a:p>
        </p:txBody>
      </p:sp>
      <p:sp>
        <p:nvSpPr>
          <p:cNvPr id="50" name="Text 7"/>
          <p:cNvSpPr/>
          <p:nvPr/>
        </p:nvSpPr>
        <p:spPr>
          <a:xfrm>
            <a:off x="4933950" y="2800350"/>
            <a:ext cx="29832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Inventaire automatique en temps réel</a:t>
            </a:r>
            <a:endParaRPr lang="fr-CA" sz="1200" noProof="0"/>
          </a:p>
        </p:txBody>
      </p:sp>
      <p:sp>
        <p:nvSpPr>
          <p:cNvPr id="51" name="Text 8"/>
          <p:cNvSpPr/>
          <p:nvPr/>
        </p:nvSpPr>
        <p:spPr>
          <a:xfrm>
            <a:off x="4933950" y="3124200"/>
            <a:ext cx="2800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 rupture + réduction du gaspillage</a:t>
            </a:r>
            <a:endParaRPr lang="fr-CA" sz="1200" noProof="0"/>
          </a:p>
        </p:txBody>
      </p:sp>
      <p:sp>
        <p:nvSpPr>
          <p:cNvPr id="52" name="Text 9"/>
          <p:cNvSpPr/>
          <p:nvPr/>
        </p:nvSpPr>
        <p:spPr>
          <a:xfrm>
            <a:off x="8915400" y="1924050"/>
            <a:ext cx="12915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Maintenance</a:t>
            </a:r>
            <a:endParaRPr lang="fr-CA" sz="1500" noProof="0"/>
          </a:p>
        </p:txBody>
      </p:sp>
      <p:sp>
        <p:nvSpPr>
          <p:cNvPr id="53" name="Text 10"/>
          <p:cNvSpPr/>
          <p:nvPr/>
        </p:nvSpPr>
        <p:spPr>
          <a:xfrm>
            <a:off x="8667750" y="2476500"/>
            <a:ext cx="2366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Capteurs de vibration &amp; usure</a:t>
            </a:r>
            <a:endParaRPr lang="fr-CA" sz="1200" noProof="0"/>
          </a:p>
        </p:txBody>
      </p:sp>
      <p:sp>
        <p:nvSpPr>
          <p:cNvPr id="54" name="Text 11"/>
          <p:cNvSpPr/>
          <p:nvPr/>
        </p:nvSpPr>
        <p:spPr>
          <a:xfrm>
            <a:off x="8667750" y="2800350"/>
            <a:ext cx="3211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Détection pannes avant qu'elles arrivent</a:t>
            </a:r>
            <a:endParaRPr lang="fr-CA" sz="1200" noProof="0"/>
          </a:p>
        </p:txBody>
      </p:sp>
      <p:sp>
        <p:nvSpPr>
          <p:cNvPr id="55" name="Text 12"/>
          <p:cNvSpPr/>
          <p:nvPr/>
        </p:nvSpPr>
        <p:spPr>
          <a:xfrm>
            <a:off x="8667750" y="3124200"/>
            <a:ext cx="3143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Maintenance prédictive : -25-40% coûts</a:t>
            </a:r>
            <a:endParaRPr lang="fr-CA" sz="1200" noProof="0"/>
          </a:p>
        </p:txBody>
      </p:sp>
      <p:sp>
        <p:nvSpPr>
          <p:cNvPr id="56" name="Text 13"/>
          <p:cNvSpPr/>
          <p:nvPr/>
        </p:nvSpPr>
        <p:spPr>
          <a:xfrm>
            <a:off x="1447800" y="4400550"/>
            <a:ext cx="1943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Sécurité des locaux</a:t>
            </a:r>
            <a:endParaRPr lang="fr-CA" sz="1500" noProof="0"/>
          </a:p>
        </p:txBody>
      </p:sp>
      <p:sp>
        <p:nvSpPr>
          <p:cNvPr id="57" name="Text 14"/>
          <p:cNvSpPr/>
          <p:nvPr/>
        </p:nvSpPr>
        <p:spPr>
          <a:xfrm>
            <a:off x="1200150" y="4953000"/>
            <a:ext cx="2720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Caméras IA + serrures connectées</a:t>
            </a:r>
            <a:endParaRPr lang="fr-CA" sz="1200" noProof="0"/>
          </a:p>
        </p:txBody>
      </p:sp>
      <p:sp>
        <p:nvSpPr>
          <p:cNvPr id="58" name="Text 15"/>
          <p:cNvSpPr/>
          <p:nvPr/>
        </p:nvSpPr>
        <p:spPr>
          <a:xfrm>
            <a:off x="1200150" y="5276850"/>
            <a:ext cx="2686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Accès contrôlé, reconnaissance anomalie</a:t>
            </a:r>
            <a:endParaRPr lang="fr-CA" sz="1200" noProof="0"/>
          </a:p>
        </p:txBody>
      </p:sp>
      <p:sp>
        <p:nvSpPr>
          <p:cNvPr id="59" name="Text 16"/>
          <p:cNvSpPr/>
          <p:nvPr/>
        </p:nvSpPr>
        <p:spPr>
          <a:xfrm>
            <a:off x="1200150" y="5810250"/>
            <a:ext cx="3177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Réduction des vols &amp; accès hors-heures</a:t>
            </a:r>
            <a:endParaRPr lang="fr-CA" sz="1200" noProof="0"/>
          </a:p>
        </p:txBody>
      </p:sp>
      <p:sp>
        <p:nvSpPr>
          <p:cNvPr id="60" name="Text 17"/>
          <p:cNvSpPr/>
          <p:nvPr/>
        </p:nvSpPr>
        <p:spPr>
          <a:xfrm>
            <a:off x="5153025" y="4400550"/>
            <a:ext cx="1885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Cuisine intelligente</a:t>
            </a:r>
            <a:endParaRPr lang="fr-CA" sz="1500" noProof="0"/>
          </a:p>
        </p:txBody>
      </p:sp>
      <p:sp>
        <p:nvSpPr>
          <p:cNvPr id="61" name="Text 18"/>
          <p:cNvSpPr/>
          <p:nvPr/>
        </p:nvSpPr>
        <p:spPr>
          <a:xfrm>
            <a:off x="4933950" y="4953000"/>
            <a:ext cx="2686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Tables de cuisson &amp; friteuses connectées</a:t>
            </a:r>
            <a:endParaRPr lang="fr-CA" sz="1200" noProof="0"/>
          </a:p>
        </p:txBody>
      </p:sp>
      <p:sp>
        <p:nvSpPr>
          <p:cNvPr id="62" name="Text 19"/>
          <p:cNvSpPr/>
          <p:nvPr/>
        </p:nvSpPr>
        <p:spPr>
          <a:xfrm>
            <a:off x="4933950" y="5486400"/>
            <a:ext cx="2720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Cycle d'huile contrôlé, diagnostics</a:t>
            </a:r>
            <a:endParaRPr lang="fr-CA" sz="1200" noProof="0"/>
          </a:p>
        </p:txBody>
      </p:sp>
      <p:sp>
        <p:nvSpPr>
          <p:cNvPr id="63" name="Text 20"/>
          <p:cNvSpPr/>
          <p:nvPr/>
        </p:nvSpPr>
        <p:spPr>
          <a:xfrm>
            <a:off x="4933950" y="5810250"/>
            <a:ext cx="2686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Régularité des produits + standardisation</a:t>
            </a:r>
            <a:endParaRPr lang="fr-CA" sz="1200" noProof="0"/>
          </a:p>
        </p:txBody>
      </p:sp>
      <p:sp>
        <p:nvSpPr>
          <p:cNvPr id="64" name="Text 21"/>
          <p:cNvSpPr/>
          <p:nvPr/>
        </p:nvSpPr>
        <p:spPr>
          <a:xfrm>
            <a:off x="8972550" y="4400550"/>
            <a:ext cx="16802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Expérience client</a:t>
            </a:r>
            <a:endParaRPr lang="fr-CA" sz="1500" noProof="0"/>
          </a:p>
        </p:txBody>
      </p:sp>
      <p:sp>
        <p:nvSpPr>
          <p:cNvPr id="65" name="Text 22"/>
          <p:cNvSpPr/>
          <p:nvPr/>
        </p:nvSpPr>
        <p:spPr>
          <a:xfrm>
            <a:off x="8667750" y="4953000"/>
            <a:ext cx="2891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Bornes tactiles + beacons Bluetooth</a:t>
            </a:r>
            <a:endParaRPr lang="fr-CA" sz="1200" noProof="0"/>
          </a:p>
        </p:txBody>
      </p:sp>
      <p:sp>
        <p:nvSpPr>
          <p:cNvPr id="66" name="Text 23"/>
          <p:cNvSpPr/>
          <p:nvPr/>
        </p:nvSpPr>
        <p:spPr>
          <a:xfrm>
            <a:off x="8667750" y="5276850"/>
            <a:ext cx="2686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Menus dynamiques + recommandations</a:t>
            </a:r>
            <a:endParaRPr lang="fr-CA" sz="1200" noProof="0"/>
          </a:p>
        </p:txBody>
      </p:sp>
      <p:sp>
        <p:nvSpPr>
          <p:cNvPr id="67" name="Text 24"/>
          <p:cNvSpPr/>
          <p:nvPr/>
        </p:nvSpPr>
        <p:spPr>
          <a:xfrm>
            <a:off x="8667750" y="5810250"/>
            <a:ext cx="32232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Temps d'attente réduit + ventes croisées</a:t>
            </a:r>
            <a:endParaRPr lang="fr-CA" sz="1200" noProof="0"/>
          </a:p>
        </p:txBody>
      </p:sp>
      <p:sp>
        <p:nvSpPr>
          <p:cNvPr id="68" name="Text 25"/>
          <p:cNvSpPr/>
          <p:nvPr/>
        </p:nvSpPr>
        <p:spPr>
          <a:xfrm>
            <a:off x="11677650" y="6515100"/>
            <a:ext cx="342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5/24</a:t>
            </a:r>
            <a:endParaRPr lang="fr-CA" sz="1050" noProof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095500"/>
            <a:ext cx="6278761" cy="1028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343150"/>
            <a:ext cx="51435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245745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314700"/>
            <a:ext cx="6278761" cy="838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467100"/>
            <a:ext cx="457200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00" y="35814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343400"/>
            <a:ext cx="6278761" cy="838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495800"/>
            <a:ext cx="485775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6300" y="4610100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3161" y="1562100"/>
            <a:ext cx="4389090" cy="3390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1761" y="2286000"/>
            <a:ext cx="514350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36061" y="2400300"/>
            <a:ext cx="2857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21761" y="35052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21761" y="38481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21761" y="41910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21761" y="45339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Pourquoi l'IoT est Adapté</a:t>
            </a:r>
            <a:endParaRPr lang="fr-CA" sz="3600" noProof="0"/>
          </a:p>
        </p:txBody>
      </p:sp>
      <p:sp>
        <p:nvSpPr>
          <p:cNvPr id="24" name="Text 1"/>
          <p:cNvSpPr/>
          <p:nvPr/>
        </p:nvSpPr>
        <p:spPr>
          <a:xfrm>
            <a:off x="609600" y="1562100"/>
            <a:ext cx="753451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Justification Stratégique</a:t>
            </a:r>
            <a:endParaRPr lang="fr-CA" sz="1800" noProof="0"/>
          </a:p>
        </p:txBody>
      </p:sp>
      <p:sp>
        <p:nvSpPr>
          <p:cNvPr id="25" name="Text 2"/>
          <p:cNvSpPr/>
          <p:nvPr/>
        </p:nvSpPr>
        <p:spPr>
          <a:xfrm>
            <a:off x="1428750" y="2247900"/>
            <a:ext cx="63686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Élimination des Tâches Répétitives</a:t>
            </a:r>
            <a:endParaRPr lang="fr-CA" sz="1500" noProof="0"/>
          </a:p>
        </p:txBody>
      </p:sp>
      <p:sp>
        <p:nvSpPr>
          <p:cNvPr id="26" name="Text 3"/>
          <p:cNvSpPr/>
          <p:nvPr/>
        </p:nvSpPr>
        <p:spPr>
          <a:xfrm>
            <a:off x="1428750" y="2514600"/>
            <a:ext cx="530721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Supprime les tâches sources d'erreur et libère le personnel pour des missions plus value.</a:t>
            </a:r>
            <a:endParaRPr lang="fr-CA" sz="1200" noProof="0"/>
          </a:p>
        </p:txBody>
      </p:sp>
      <p:sp>
        <p:nvSpPr>
          <p:cNvPr id="27" name="Text 4"/>
          <p:cNvSpPr/>
          <p:nvPr/>
        </p:nvSpPr>
        <p:spPr>
          <a:xfrm>
            <a:off x="1371600" y="3486150"/>
            <a:ext cx="45624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Réduction des Coûts</a:t>
            </a:r>
            <a:endParaRPr lang="fr-CA" sz="1500" noProof="0"/>
          </a:p>
        </p:txBody>
      </p:sp>
      <p:sp>
        <p:nvSpPr>
          <p:cNvPr id="28" name="Text 5"/>
          <p:cNvSpPr/>
          <p:nvPr/>
        </p:nvSpPr>
        <p:spPr>
          <a:xfrm>
            <a:off x="1371600" y="3752850"/>
            <a:ext cx="5474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Diminution des coûts liés à la nourriture, l'énergie et la maintenance.</a:t>
            </a:r>
            <a:endParaRPr lang="fr-CA" sz="1200" noProof="0"/>
          </a:p>
        </p:txBody>
      </p:sp>
      <p:sp>
        <p:nvSpPr>
          <p:cNvPr id="29" name="Text 6"/>
          <p:cNvSpPr/>
          <p:nvPr/>
        </p:nvSpPr>
        <p:spPr>
          <a:xfrm>
            <a:off x="1400175" y="4514850"/>
            <a:ext cx="6035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Amélioration de la Rapidité</a:t>
            </a:r>
            <a:endParaRPr lang="fr-CA" sz="1500" noProof="0"/>
          </a:p>
        </p:txBody>
      </p:sp>
      <p:sp>
        <p:nvSpPr>
          <p:cNvPr id="30" name="Text 7"/>
          <p:cNvSpPr/>
          <p:nvPr/>
        </p:nvSpPr>
        <p:spPr>
          <a:xfrm>
            <a:off x="1400175" y="478155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plus rapide et qualité de service améliorée grâce à l'automatisation.</a:t>
            </a:r>
            <a:endParaRPr lang="fr-CA" sz="1200" noProof="0"/>
          </a:p>
        </p:txBody>
      </p:sp>
      <p:sp>
        <p:nvSpPr>
          <p:cNvPr id="31" name="Text 8"/>
          <p:cNvSpPr/>
          <p:nvPr/>
        </p:nvSpPr>
        <p:spPr>
          <a:xfrm>
            <a:off x="7421761" y="1790700"/>
            <a:ext cx="471826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Vision Temps Réel</a:t>
            </a:r>
            <a:endParaRPr lang="fr-CA" sz="1800" noProof="0"/>
          </a:p>
        </p:txBody>
      </p:sp>
      <p:sp>
        <p:nvSpPr>
          <p:cNvPr id="32" name="Text 9"/>
          <p:cNvSpPr/>
          <p:nvPr/>
        </p:nvSpPr>
        <p:spPr>
          <a:xfrm>
            <a:off x="8088511" y="2247900"/>
            <a:ext cx="32651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 une prise de décision proactive basée sur des données actualisées.</a:t>
            </a:r>
            <a:endParaRPr lang="fr-CA" sz="1200" noProof="0"/>
          </a:p>
        </p:txBody>
      </p:sp>
      <p:sp>
        <p:nvSpPr>
          <p:cNvPr id="33" name="Text 10"/>
          <p:cNvSpPr/>
          <p:nvPr/>
        </p:nvSpPr>
        <p:spPr>
          <a:xfrm>
            <a:off x="7421761" y="3009900"/>
            <a:ext cx="471826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fr-CA" sz="18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Avantages Concurrentiels</a:t>
            </a:r>
            <a:endParaRPr lang="fr-CA" sz="1800" noProof="0"/>
          </a:p>
        </p:txBody>
      </p:sp>
      <p:sp>
        <p:nvSpPr>
          <p:cNvPr id="34" name="Text 11"/>
          <p:cNvSpPr/>
          <p:nvPr/>
        </p:nvSpPr>
        <p:spPr>
          <a:xfrm>
            <a:off x="7688461" y="3467100"/>
            <a:ext cx="2743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Gastrono</a:t>
            </a: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-Tech gagne en efficacité</a:t>
            </a:r>
            <a:endParaRPr lang="fr-CA" sz="1200" noProof="0"/>
          </a:p>
        </p:txBody>
      </p:sp>
      <p:sp>
        <p:nvSpPr>
          <p:cNvPr id="35" name="Text 12"/>
          <p:cNvSpPr/>
          <p:nvPr/>
        </p:nvSpPr>
        <p:spPr>
          <a:xfrm>
            <a:off x="7688461" y="3810000"/>
            <a:ext cx="33489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Meilleure conformité aux réglementations</a:t>
            </a:r>
            <a:endParaRPr lang="fr-CA" sz="1200" noProof="0"/>
          </a:p>
        </p:txBody>
      </p:sp>
      <p:sp>
        <p:nvSpPr>
          <p:cNvPr id="36" name="Text 13"/>
          <p:cNvSpPr/>
          <p:nvPr/>
        </p:nvSpPr>
        <p:spPr>
          <a:xfrm>
            <a:off x="7688461" y="4152900"/>
            <a:ext cx="2800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Amélioration de l'image de marque</a:t>
            </a:r>
            <a:endParaRPr lang="fr-CA" sz="1200" noProof="0"/>
          </a:p>
        </p:txBody>
      </p:sp>
      <p:sp>
        <p:nvSpPr>
          <p:cNvPr id="37" name="Text 14"/>
          <p:cNvSpPr/>
          <p:nvPr/>
        </p:nvSpPr>
        <p:spPr>
          <a:xfrm>
            <a:off x="7688461" y="4495800"/>
            <a:ext cx="2663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Augmentation de la compétitivité</a:t>
            </a:r>
            <a:endParaRPr lang="fr-CA" sz="1200" noProof="0"/>
          </a:p>
        </p:txBody>
      </p:sp>
      <p:sp>
        <p:nvSpPr>
          <p:cNvPr id="38" name="Text 15"/>
          <p:cNvSpPr/>
          <p:nvPr/>
        </p:nvSpPr>
        <p:spPr>
          <a:xfrm>
            <a:off x="11677650" y="6515100"/>
            <a:ext cx="342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7/24</a:t>
            </a:r>
            <a:endParaRPr lang="fr-CA" sz="1050" noProof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057400"/>
            <a:ext cx="5372100" cy="990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209800"/>
            <a:ext cx="45720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23241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057400"/>
            <a:ext cx="53721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2209800"/>
            <a:ext cx="457200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23241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276600"/>
            <a:ext cx="5372100" cy="990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3429000"/>
            <a:ext cx="485775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300" y="3543300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3276600"/>
            <a:ext cx="5372100" cy="990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3429000"/>
            <a:ext cx="457200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35433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495800"/>
            <a:ext cx="5372100" cy="990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648200"/>
            <a:ext cx="514350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6300" y="4762500"/>
            <a:ext cx="28575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4495800"/>
            <a:ext cx="5372100" cy="990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2700" y="4648200"/>
            <a:ext cx="514350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4762500"/>
            <a:ext cx="28575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Structure Organisationnelle du Projet</a:t>
            </a:r>
            <a:endParaRPr lang="fr-CA" sz="3600" noProof="0"/>
          </a:p>
        </p:txBody>
      </p:sp>
      <p:sp>
        <p:nvSpPr>
          <p:cNvPr id="26" name="Text 1"/>
          <p:cNvSpPr/>
          <p:nvPr/>
        </p:nvSpPr>
        <p:spPr>
          <a:xfrm>
            <a:off x="609600" y="14859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Équipe pluridisciplinaire pour une implémentation IoT réussie et sécurisée :</a:t>
            </a:r>
            <a:endParaRPr lang="fr-CA" sz="1350" noProof="0"/>
          </a:p>
        </p:txBody>
      </p:sp>
      <p:sp>
        <p:nvSpPr>
          <p:cNvPr id="27" name="Text 2"/>
          <p:cNvSpPr/>
          <p:nvPr/>
        </p:nvSpPr>
        <p:spPr>
          <a:xfrm>
            <a:off x="1371600" y="2209800"/>
            <a:ext cx="4457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b="1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Chef de projet</a:t>
            </a:r>
            <a:endParaRPr lang="fr-CA" sz="1500" noProof="0"/>
          </a:p>
        </p:txBody>
      </p:sp>
      <p:sp>
        <p:nvSpPr>
          <p:cNvPr id="28" name="Text 3"/>
          <p:cNvSpPr/>
          <p:nvPr/>
        </p:nvSpPr>
        <p:spPr>
          <a:xfrm>
            <a:off x="1371600" y="2514600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Planification, budgets, échéanciers, suivi d'avancement, arbitrage décisionnel, reddition à la direction</a:t>
            </a:r>
            <a:endParaRPr lang="fr-CA" sz="1050" noProof="0"/>
          </a:p>
        </p:txBody>
      </p:sp>
      <p:sp>
        <p:nvSpPr>
          <p:cNvPr id="29" name="Text 4"/>
          <p:cNvSpPr/>
          <p:nvPr/>
        </p:nvSpPr>
        <p:spPr>
          <a:xfrm>
            <a:off x="6972300" y="2209800"/>
            <a:ext cx="4457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b="1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Ingénieur IoT</a:t>
            </a:r>
            <a:endParaRPr lang="fr-CA" sz="1500" noProof="0"/>
          </a:p>
        </p:txBody>
      </p:sp>
      <p:sp>
        <p:nvSpPr>
          <p:cNvPr id="30" name="Text 5"/>
          <p:cNvSpPr/>
          <p:nvPr/>
        </p:nvSpPr>
        <p:spPr>
          <a:xfrm>
            <a:off x="6972300" y="2514600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Choix des capteurs, implémentation technique, tests d'intégration, qualité des données collectées</a:t>
            </a:r>
            <a:endParaRPr lang="fr-CA" sz="1050" noProof="0"/>
          </a:p>
        </p:txBody>
      </p:sp>
      <p:sp>
        <p:nvSpPr>
          <p:cNvPr id="31" name="Text 6"/>
          <p:cNvSpPr/>
          <p:nvPr/>
        </p:nvSpPr>
        <p:spPr>
          <a:xfrm>
            <a:off x="1400175" y="3429000"/>
            <a:ext cx="44291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b="1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Analyste de données</a:t>
            </a:r>
            <a:endParaRPr lang="fr-CA" sz="1500" noProof="0"/>
          </a:p>
        </p:txBody>
      </p:sp>
      <p:sp>
        <p:nvSpPr>
          <p:cNvPr id="32" name="Text 7"/>
          <p:cNvSpPr/>
          <p:nvPr/>
        </p:nvSpPr>
        <p:spPr>
          <a:xfrm>
            <a:off x="1400175" y="3733800"/>
            <a:ext cx="4429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Collecte, traitement et visualisation (</a:t>
            </a:r>
            <a:r>
              <a:rPr lang="fr-CA" sz="1050" noProof="0" err="1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dashboards</a:t>
            </a: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KPI), recommandations stratégiques basées sur les résultats</a:t>
            </a:r>
            <a:endParaRPr lang="fr-CA" sz="1050" noProof="0"/>
          </a:p>
        </p:txBody>
      </p:sp>
      <p:sp>
        <p:nvSpPr>
          <p:cNvPr id="33" name="Text 8"/>
          <p:cNvSpPr/>
          <p:nvPr/>
        </p:nvSpPr>
        <p:spPr>
          <a:xfrm>
            <a:off x="6972300" y="3429000"/>
            <a:ext cx="5349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b="1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Spécialiste Cybersécurité</a:t>
            </a:r>
            <a:endParaRPr lang="fr-CA" sz="1500" noProof="0"/>
          </a:p>
        </p:txBody>
      </p:sp>
      <p:sp>
        <p:nvSpPr>
          <p:cNvPr id="34" name="Text 9"/>
          <p:cNvSpPr/>
          <p:nvPr/>
        </p:nvSpPr>
        <p:spPr>
          <a:xfrm>
            <a:off x="6972300" y="3733800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Sécurisation réseau/capteurs, audit de vulnérabilité, conformité aux normes (ISO 27001, bonnes pratiques NIST/OWASP)</a:t>
            </a:r>
            <a:endParaRPr lang="fr-CA" sz="1050" noProof="0"/>
          </a:p>
        </p:txBody>
      </p:sp>
      <p:sp>
        <p:nvSpPr>
          <p:cNvPr id="35" name="Text 10"/>
          <p:cNvSpPr/>
          <p:nvPr/>
        </p:nvSpPr>
        <p:spPr>
          <a:xfrm>
            <a:off x="1428750" y="4648200"/>
            <a:ext cx="5280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b="1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Responsable Conformité (Loi 25)</a:t>
            </a:r>
            <a:endParaRPr lang="fr-CA" sz="1500" noProof="0"/>
          </a:p>
        </p:txBody>
      </p:sp>
      <p:sp>
        <p:nvSpPr>
          <p:cNvPr id="36" name="Text 11"/>
          <p:cNvSpPr/>
          <p:nvPr/>
        </p:nvSpPr>
        <p:spPr>
          <a:xfrm>
            <a:off x="1428750" y="4953000"/>
            <a:ext cx="4400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Gestion du consentement, politiques de confidentialité, durée de conservation des données, accès autorisés</a:t>
            </a:r>
            <a:endParaRPr lang="fr-CA" sz="1050" noProof="0"/>
          </a:p>
        </p:txBody>
      </p:sp>
      <p:sp>
        <p:nvSpPr>
          <p:cNvPr id="37" name="Text 12"/>
          <p:cNvSpPr/>
          <p:nvPr/>
        </p:nvSpPr>
        <p:spPr>
          <a:xfrm>
            <a:off x="7029450" y="4648200"/>
            <a:ext cx="5280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500" b="1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Responsable Formation &amp; Changement</a:t>
            </a:r>
            <a:endParaRPr lang="fr-CA" sz="1500" noProof="0"/>
          </a:p>
        </p:txBody>
      </p:sp>
      <p:sp>
        <p:nvSpPr>
          <p:cNvPr id="38" name="Text 13"/>
          <p:cNvSpPr/>
          <p:nvPr/>
        </p:nvSpPr>
        <p:spPr>
          <a:xfrm>
            <a:off x="7029450" y="4953000"/>
            <a:ext cx="4400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 de formation interne, accompagnement à l'adoption, gestion de la résistance au changement</a:t>
            </a:r>
            <a:endParaRPr lang="fr-CA" sz="1050" noProof="0"/>
          </a:p>
        </p:txBody>
      </p:sp>
      <p:sp>
        <p:nvSpPr>
          <p:cNvPr id="39" name="Text 14"/>
          <p:cNvSpPr/>
          <p:nvPr/>
        </p:nvSpPr>
        <p:spPr>
          <a:xfrm>
            <a:off x="11677650" y="6515100"/>
            <a:ext cx="342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8/24</a:t>
            </a:r>
            <a:endParaRPr lang="fr-CA" sz="1050" noProof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43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279" y="1905000"/>
            <a:ext cx="1915864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887" y="20193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144" y="1905000"/>
            <a:ext cx="1731913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7963" y="2019300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3057" y="1905000"/>
            <a:ext cx="2525464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652" y="2019300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8521" y="1905000"/>
            <a:ext cx="1983879" cy="76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95211" y="20193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2667000"/>
            <a:ext cx="2815679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00" y="28194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25279" y="2667000"/>
            <a:ext cx="1915864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41144" y="2667000"/>
            <a:ext cx="1731913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73057" y="2667000"/>
            <a:ext cx="2525464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98521" y="2667000"/>
            <a:ext cx="1983879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600" y="3124200"/>
            <a:ext cx="2815679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3900" y="327660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25279" y="3124200"/>
            <a:ext cx="1915864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41144" y="3124200"/>
            <a:ext cx="1731913" cy="457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73057" y="3124200"/>
            <a:ext cx="2525464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98521" y="3124200"/>
            <a:ext cx="1983879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9600" y="3581400"/>
            <a:ext cx="2815679" cy="4572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3900" y="3733800"/>
            <a:ext cx="1333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25279" y="3581400"/>
            <a:ext cx="1915864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41144" y="3581400"/>
            <a:ext cx="1731913" cy="4572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73057" y="3581400"/>
            <a:ext cx="2525464" cy="4572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98521" y="3581400"/>
            <a:ext cx="1983879" cy="4572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9600" y="4038600"/>
            <a:ext cx="2815679" cy="4572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23900" y="419100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25279" y="4038600"/>
            <a:ext cx="1915864" cy="4572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341144" y="4038600"/>
            <a:ext cx="1731913" cy="4572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073057" y="4038600"/>
            <a:ext cx="2525464" cy="4572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598521" y="4038600"/>
            <a:ext cx="1983879" cy="4572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9600" y="4495800"/>
            <a:ext cx="2815679" cy="4572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23900" y="4648200"/>
            <a:ext cx="152400" cy="1524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425279" y="4495800"/>
            <a:ext cx="1915864" cy="4572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341144" y="4495800"/>
            <a:ext cx="1731913" cy="4572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73057" y="4495800"/>
            <a:ext cx="2525464" cy="4572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598521" y="4495800"/>
            <a:ext cx="1983879" cy="4572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45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fr-CA" sz="3600" b="1" kern="0" spc="72" noProof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Matrice RACI</a:t>
            </a:r>
            <a:endParaRPr lang="fr-CA" sz="3600" noProof="0"/>
          </a:p>
        </p:txBody>
      </p:sp>
      <p:sp>
        <p:nvSpPr>
          <p:cNvPr id="46" name="Text 1"/>
          <p:cNvSpPr/>
          <p:nvPr/>
        </p:nvSpPr>
        <p:spPr>
          <a:xfrm>
            <a:off x="609600" y="1333500"/>
            <a:ext cx="10972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fr-CA" sz="1350" noProof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Définition des rôles par activité</a:t>
            </a:r>
            <a:endParaRPr lang="fr-CA" sz="1350" noProof="0"/>
          </a:p>
        </p:txBody>
      </p:sp>
      <p:sp>
        <p:nvSpPr>
          <p:cNvPr id="47" name="Text 2"/>
          <p:cNvSpPr/>
          <p:nvPr/>
        </p:nvSpPr>
        <p:spPr>
          <a:xfrm>
            <a:off x="723900" y="1905000"/>
            <a:ext cx="2815679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fr-CA" sz="1200" b="1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Activité</a:t>
            </a:r>
            <a:endParaRPr lang="fr-CA" sz="1200" noProof="0"/>
          </a:p>
        </p:txBody>
      </p:sp>
      <p:sp>
        <p:nvSpPr>
          <p:cNvPr id="48" name="Text 3"/>
          <p:cNvSpPr/>
          <p:nvPr/>
        </p:nvSpPr>
        <p:spPr>
          <a:xfrm>
            <a:off x="3703052" y="2324100"/>
            <a:ext cx="1360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fr-CA" sz="1200" b="1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Responsable (R)</a:t>
            </a:r>
            <a:endParaRPr lang="fr-CA" sz="1200" noProof="0"/>
          </a:p>
        </p:txBody>
      </p:sp>
      <p:sp>
        <p:nvSpPr>
          <p:cNvPr id="49" name="Text 4"/>
          <p:cNvSpPr/>
          <p:nvPr/>
        </p:nvSpPr>
        <p:spPr>
          <a:xfrm>
            <a:off x="5321201" y="2324100"/>
            <a:ext cx="17716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fr-CA" sz="1200" b="1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Responsable final (A)</a:t>
            </a:r>
            <a:endParaRPr lang="fr-CA" sz="1200" noProof="0"/>
          </a:p>
        </p:txBody>
      </p:sp>
      <p:sp>
        <p:nvSpPr>
          <p:cNvPr id="50" name="Text 5"/>
          <p:cNvSpPr/>
          <p:nvPr/>
        </p:nvSpPr>
        <p:spPr>
          <a:xfrm>
            <a:off x="7827079" y="2324100"/>
            <a:ext cx="10172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fr-CA" sz="1200" b="1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Consulté (C)</a:t>
            </a:r>
            <a:endParaRPr lang="fr-CA" sz="1200" noProof="0"/>
          </a:p>
        </p:txBody>
      </p:sp>
      <p:sp>
        <p:nvSpPr>
          <p:cNvPr id="51" name="Text 6"/>
          <p:cNvSpPr/>
          <p:nvPr/>
        </p:nvSpPr>
        <p:spPr>
          <a:xfrm>
            <a:off x="10138976" y="2324100"/>
            <a:ext cx="902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fr-CA" sz="1200" b="1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Informé (I)</a:t>
            </a:r>
            <a:endParaRPr lang="fr-CA" sz="1200" noProof="0"/>
          </a:p>
        </p:txBody>
      </p:sp>
      <p:sp>
        <p:nvSpPr>
          <p:cNvPr id="52" name="Text 7"/>
          <p:cNvSpPr/>
          <p:nvPr/>
        </p:nvSpPr>
        <p:spPr>
          <a:xfrm>
            <a:off x="952500" y="2781300"/>
            <a:ext cx="18402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Choix des capteurs IoT</a:t>
            </a:r>
            <a:endParaRPr lang="fr-CA" sz="1200" noProof="0"/>
          </a:p>
        </p:txBody>
      </p:sp>
      <p:sp>
        <p:nvSpPr>
          <p:cNvPr id="53" name="Text 8"/>
          <p:cNvSpPr/>
          <p:nvPr/>
        </p:nvSpPr>
        <p:spPr>
          <a:xfrm>
            <a:off x="3539579" y="2667000"/>
            <a:ext cx="229903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Ingénieur IoT</a:t>
            </a:r>
            <a:endParaRPr lang="fr-CA" sz="1200" noProof="0"/>
          </a:p>
        </p:txBody>
      </p:sp>
      <p:sp>
        <p:nvSpPr>
          <p:cNvPr id="54" name="Text 9"/>
          <p:cNvSpPr/>
          <p:nvPr/>
        </p:nvSpPr>
        <p:spPr>
          <a:xfrm>
            <a:off x="5455444" y="2667000"/>
            <a:ext cx="207829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Chef de projet</a:t>
            </a:r>
            <a:endParaRPr lang="fr-CA" sz="1200" noProof="0"/>
          </a:p>
        </p:txBody>
      </p:sp>
      <p:sp>
        <p:nvSpPr>
          <p:cNvPr id="55" name="Text 10"/>
          <p:cNvSpPr/>
          <p:nvPr/>
        </p:nvSpPr>
        <p:spPr>
          <a:xfrm>
            <a:off x="7187357" y="2667000"/>
            <a:ext cx="303055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Cybersécurité + Analyste données</a:t>
            </a:r>
            <a:endParaRPr lang="fr-CA" sz="1200" noProof="0"/>
          </a:p>
        </p:txBody>
      </p:sp>
      <p:sp>
        <p:nvSpPr>
          <p:cNvPr id="56" name="Text 11"/>
          <p:cNvSpPr/>
          <p:nvPr/>
        </p:nvSpPr>
        <p:spPr>
          <a:xfrm>
            <a:off x="9712821" y="2667000"/>
            <a:ext cx="198387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Direction</a:t>
            </a:r>
            <a:endParaRPr lang="fr-CA" sz="1200" noProof="0"/>
          </a:p>
        </p:txBody>
      </p:sp>
      <p:sp>
        <p:nvSpPr>
          <p:cNvPr id="57" name="Text 12"/>
          <p:cNvSpPr/>
          <p:nvPr/>
        </p:nvSpPr>
        <p:spPr>
          <a:xfrm>
            <a:off x="971550" y="3238500"/>
            <a:ext cx="2754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Politiques légales / Consentement</a:t>
            </a:r>
            <a:endParaRPr lang="fr-CA" sz="1200" noProof="0"/>
          </a:p>
        </p:txBody>
      </p:sp>
      <p:sp>
        <p:nvSpPr>
          <p:cNvPr id="58" name="Text 13"/>
          <p:cNvSpPr/>
          <p:nvPr/>
        </p:nvSpPr>
        <p:spPr>
          <a:xfrm>
            <a:off x="3539579" y="3124200"/>
            <a:ext cx="229903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Responsable conformité</a:t>
            </a:r>
            <a:endParaRPr lang="fr-CA" sz="1200" noProof="0"/>
          </a:p>
        </p:txBody>
      </p:sp>
      <p:sp>
        <p:nvSpPr>
          <p:cNvPr id="59" name="Text 14"/>
          <p:cNvSpPr/>
          <p:nvPr/>
        </p:nvSpPr>
        <p:spPr>
          <a:xfrm>
            <a:off x="5455444" y="3124200"/>
            <a:ext cx="173191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Direction</a:t>
            </a:r>
            <a:endParaRPr lang="fr-CA" sz="1200" noProof="0"/>
          </a:p>
        </p:txBody>
      </p:sp>
      <p:sp>
        <p:nvSpPr>
          <p:cNvPr id="60" name="Text 15"/>
          <p:cNvSpPr/>
          <p:nvPr/>
        </p:nvSpPr>
        <p:spPr>
          <a:xfrm>
            <a:off x="7187357" y="3124200"/>
            <a:ext cx="303055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Chef de projet</a:t>
            </a:r>
            <a:endParaRPr lang="fr-CA" sz="1200" noProof="0"/>
          </a:p>
        </p:txBody>
      </p:sp>
      <p:sp>
        <p:nvSpPr>
          <p:cNvPr id="61" name="Text 16"/>
          <p:cNvSpPr/>
          <p:nvPr/>
        </p:nvSpPr>
        <p:spPr>
          <a:xfrm>
            <a:off x="9712821" y="3124200"/>
            <a:ext cx="238065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Équipes internes</a:t>
            </a:r>
            <a:endParaRPr lang="fr-CA" sz="1200" noProof="0"/>
          </a:p>
        </p:txBody>
      </p:sp>
      <p:sp>
        <p:nvSpPr>
          <p:cNvPr id="62" name="Text 17"/>
          <p:cNvSpPr/>
          <p:nvPr/>
        </p:nvSpPr>
        <p:spPr>
          <a:xfrm>
            <a:off x="933450" y="3695700"/>
            <a:ext cx="1874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Déploiement en cuisine</a:t>
            </a:r>
            <a:endParaRPr lang="fr-CA" sz="1200" noProof="0"/>
          </a:p>
        </p:txBody>
      </p:sp>
      <p:sp>
        <p:nvSpPr>
          <p:cNvPr id="63" name="Text 18"/>
          <p:cNvSpPr/>
          <p:nvPr/>
        </p:nvSpPr>
        <p:spPr>
          <a:xfrm>
            <a:off x="3539579" y="3581400"/>
            <a:ext cx="229903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Ingénieur IoT</a:t>
            </a:r>
            <a:endParaRPr lang="fr-CA" sz="1200" noProof="0"/>
          </a:p>
        </p:txBody>
      </p:sp>
      <p:sp>
        <p:nvSpPr>
          <p:cNvPr id="64" name="Text 19"/>
          <p:cNvSpPr/>
          <p:nvPr/>
        </p:nvSpPr>
        <p:spPr>
          <a:xfrm>
            <a:off x="5455444" y="3581400"/>
            <a:ext cx="207829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Chef de projet</a:t>
            </a:r>
            <a:endParaRPr lang="fr-CA" sz="1200" noProof="0"/>
          </a:p>
        </p:txBody>
      </p:sp>
      <p:sp>
        <p:nvSpPr>
          <p:cNvPr id="65" name="Text 20"/>
          <p:cNvSpPr/>
          <p:nvPr/>
        </p:nvSpPr>
        <p:spPr>
          <a:xfrm>
            <a:off x="7187357" y="3581400"/>
            <a:ext cx="303055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Responsable formation</a:t>
            </a:r>
            <a:endParaRPr lang="fr-CA" sz="1200" noProof="0"/>
          </a:p>
        </p:txBody>
      </p:sp>
      <p:sp>
        <p:nvSpPr>
          <p:cNvPr id="66" name="Text 21"/>
          <p:cNvSpPr/>
          <p:nvPr/>
        </p:nvSpPr>
        <p:spPr>
          <a:xfrm>
            <a:off x="9712821" y="3581400"/>
            <a:ext cx="198387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Employés</a:t>
            </a:r>
            <a:endParaRPr lang="fr-CA" sz="1200" noProof="0"/>
          </a:p>
        </p:txBody>
      </p:sp>
      <p:sp>
        <p:nvSpPr>
          <p:cNvPr id="67" name="Text 22"/>
          <p:cNvSpPr/>
          <p:nvPr/>
        </p:nvSpPr>
        <p:spPr>
          <a:xfrm>
            <a:off x="952500" y="4152900"/>
            <a:ext cx="17945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Sécurité &amp; chiffrement</a:t>
            </a:r>
            <a:endParaRPr lang="fr-CA" sz="1200" noProof="0"/>
          </a:p>
        </p:txBody>
      </p:sp>
      <p:sp>
        <p:nvSpPr>
          <p:cNvPr id="68" name="Text 23"/>
          <p:cNvSpPr/>
          <p:nvPr/>
        </p:nvSpPr>
        <p:spPr>
          <a:xfrm>
            <a:off x="3539579" y="4038600"/>
            <a:ext cx="229903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Spécialiste cybersécurité</a:t>
            </a:r>
            <a:endParaRPr lang="fr-CA" sz="1200" noProof="0"/>
          </a:p>
        </p:txBody>
      </p:sp>
      <p:sp>
        <p:nvSpPr>
          <p:cNvPr id="69" name="Text 24"/>
          <p:cNvSpPr/>
          <p:nvPr/>
        </p:nvSpPr>
        <p:spPr>
          <a:xfrm>
            <a:off x="5455444" y="4038600"/>
            <a:ext cx="207829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Chef de projet</a:t>
            </a:r>
            <a:endParaRPr lang="fr-CA" sz="1200" noProof="0"/>
          </a:p>
        </p:txBody>
      </p:sp>
      <p:sp>
        <p:nvSpPr>
          <p:cNvPr id="70" name="Text 25"/>
          <p:cNvSpPr/>
          <p:nvPr/>
        </p:nvSpPr>
        <p:spPr>
          <a:xfrm>
            <a:off x="7187357" y="4038600"/>
            <a:ext cx="303055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Responsable conformité</a:t>
            </a:r>
            <a:endParaRPr lang="fr-CA" sz="1200" noProof="0"/>
          </a:p>
        </p:txBody>
      </p:sp>
      <p:sp>
        <p:nvSpPr>
          <p:cNvPr id="71" name="Text 26"/>
          <p:cNvSpPr/>
          <p:nvPr/>
        </p:nvSpPr>
        <p:spPr>
          <a:xfrm>
            <a:off x="9712821" y="4038600"/>
            <a:ext cx="238065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Direction / DevOps</a:t>
            </a:r>
            <a:endParaRPr lang="fr-CA" sz="1200" noProof="0"/>
          </a:p>
        </p:txBody>
      </p:sp>
      <p:sp>
        <p:nvSpPr>
          <p:cNvPr id="72" name="Text 27"/>
          <p:cNvSpPr/>
          <p:nvPr/>
        </p:nvSpPr>
        <p:spPr>
          <a:xfrm>
            <a:off x="952500" y="4610100"/>
            <a:ext cx="18402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Tableaux de bord (KPI)</a:t>
            </a:r>
            <a:endParaRPr lang="fr-CA" sz="1200" noProof="0"/>
          </a:p>
        </p:txBody>
      </p:sp>
      <p:sp>
        <p:nvSpPr>
          <p:cNvPr id="73" name="Text 28"/>
          <p:cNvSpPr/>
          <p:nvPr/>
        </p:nvSpPr>
        <p:spPr>
          <a:xfrm>
            <a:off x="3539579" y="4495800"/>
            <a:ext cx="229903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Analyste données</a:t>
            </a:r>
            <a:endParaRPr lang="fr-CA" sz="1200" noProof="0"/>
          </a:p>
        </p:txBody>
      </p:sp>
      <p:sp>
        <p:nvSpPr>
          <p:cNvPr id="74" name="Text 29"/>
          <p:cNvSpPr/>
          <p:nvPr/>
        </p:nvSpPr>
        <p:spPr>
          <a:xfrm>
            <a:off x="5455444" y="4495800"/>
            <a:ext cx="173191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Direction</a:t>
            </a:r>
            <a:endParaRPr lang="fr-CA" sz="1200" noProof="0"/>
          </a:p>
        </p:txBody>
      </p:sp>
      <p:sp>
        <p:nvSpPr>
          <p:cNvPr id="75" name="Text 30"/>
          <p:cNvSpPr/>
          <p:nvPr/>
        </p:nvSpPr>
        <p:spPr>
          <a:xfrm>
            <a:off x="7187357" y="4495800"/>
            <a:ext cx="303055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Ingénieur IoT + Cybersécurité</a:t>
            </a:r>
            <a:endParaRPr lang="fr-CA" sz="1200" noProof="0"/>
          </a:p>
        </p:txBody>
      </p:sp>
      <p:sp>
        <p:nvSpPr>
          <p:cNvPr id="76" name="Text 31"/>
          <p:cNvSpPr/>
          <p:nvPr/>
        </p:nvSpPr>
        <p:spPr>
          <a:xfrm>
            <a:off x="9712821" y="4495800"/>
            <a:ext cx="238065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fr-CA" sz="1200" noProof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Gestionnaires restaurants</a:t>
            </a:r>
            <a:endParaRPr lang="fr-CA" sz="1200" noProof="0"/>
          </a:p>
        </p:txBody>
      </p:sp>
      <p:sp>
        <p:nvSpPr>
          <p:cNvPr id="77" name="Text 32"/>
          <p:cNvSpPr/>
          <p:nvPr/>
        </p:nvSpPr>
        <p:spPr>
          <a:xfrm>
            <a:off x="11677650" y="6515100"/>
            <a:ext cx="342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fr-CA" sz="1050" noProof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9/24</a:t>
            </a:r>
            <a:endParaRPr lang="fr-CA" sz="1050" noProof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3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D4AF37"/>
      </a:accent3>
      <a:accent4>
        <a:srgbClr val="D4AF37"/>
      </a:accent4>
      <a:accent5>
        <a:srgbClr val="D4AF37"/>
      </a:accent5>
      <a:accent6>
        <a:srgbClr val="D4AF37"/>
      </a:accent6>
      <a:hlink>
        <a:srgbClr val="D4AF37"/>
      </a:hlink>
      <a:folHlink>
        <a:srgbClr val="D4AF37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21b91b6-98f4-4af7-afaa-f40868778bb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C9AC37D071434AA6169D23496F8380" ma:contentTypeVersion="10" ma:contentTypeDescription="Crée un document." ma:contentTypeScope="" ma:versionID="ffb838fea2b998a367b1b728c9c1e336">
  <xsd:schema xmlns:xsd="http://www.w3.org/2001/XMLSchema" xmlns:xs="http://www.w3.org/2001/XMLSchema" xmlns:p="http://schemas.microsoft.com/office/2006/metadata/properties" xmlns:ns3="c21b91b6-98f4-4af7-afaa-f40868778bba" targetNamespace="http://schemas.microsoft.com/office/2006/metadata/properties" ma:root="true" ma:fieldsID="2a6c9e14249ae1712ebe51288f1dbf88" ns3:_="">
    <xsd:import namespace="c21b91b6-98f4-4af7-afaa-f40868778bb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1b91b6-98f4-4af7-afaa-f40868778bb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21CA1B-C09E-4CF8-9331-28F9E5928589}">
  <ds:schemaRefs>
    <ds:schemaRef ds:uri="c21b91b6-98f4-4af7-afaa-f40868778b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720971-EC9B-40D8-A274-B50BD984F008}">
  <ds:schemaRefs>
    <ds:schemaRef ds:uri="c21b91b6-98f4-4af7-afaa-f40868778b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00A6174-94AE-492F-A850-E7C03F8D63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26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2025-12-01T01:26:58Z</dcterms:created>
  <dcterms:modified xsi:type="dcterms:W3CDTF">2025-12-01T22:13:32Z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0x01010035C9AC37D071434AA6169D23496F8380</vt:lpwstr>
  </property>
</Properties>
</file>